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67" r:id="rId4"/>
    <p:sldId id="275" r:id="rId5"/>
    <p:sldId id="268" r:id="rId6"/>
    <p:sldId id="269" r:id="rId7"/>
    <p:sldId id="270" r:id="rId8"/>
    <p:sldId id="266" r:id="rId9"/>
    <p:sldId id="273" r:id="rId10"/>
    <p:sldId id="282" r:id="rId11"/>
    <p:sldId id="284" r:id="rId12"/>
    <p:sldId id="276" r:id="rId13"/>
    <p:sldId id="277" r:id="rId14"/>
    <p:sldId id="287" r:id="rId15"/>
    <p:sldId id="278" r:id="rId16"/>
    <p:sldId id="290" r:id="rId17"/>
    <p:sldId id="272" r:id="rId18"/>
    <p:sldId id="280" r:id="rId19"/>
    <p:sldId id="274" r:id="rId20"/>
    <p:sldId id="288" r:id="rId21"/>
    <p:sldId id="283" r:id="rId22"/>
    <p:sldId id="285" r:id="rId23"/>
    <p:sldId id="281" r:id="rId24"/>
    <p:sldId id="289" r:id="rId25"/>
    <p:sldId id="261"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29" autoAdjust="0"/>
    <p:restoredTop sz="94660"/>
  </p:normalViewPr>
  <p:slideViewPr>
    <p:cSldViewPr snapToGrid="0">
      <p:cViewPr varScale="1">
        <p:scale>
          <a:sx n="64" d="100"/>
          <a:sy n="64" d="100"/>
        </p:scale>
        <p:origin x="71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1EF7C65-FA2E-4CA0-8EDA-64535DA28229}"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2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868624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20086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3263549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1EF7C65-FA2E-4CA0-8EDA-64535DA28229}"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95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401408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60078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350526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348763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EED465-EDAD-4C57-A314-15650DCF4081}" type="datetimeFigureOut">
              <a:rPr lang="en-IN" smtClean="0"/>
              <a:t>27-02-2022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1EF7C65-FA2E-4CA0-8EDA-64535DA28229}" type="slidenum">
              <a:rPr lang="en-IN" smtClean="0"/>
              <a:t>‹#›</a:t>
            </a:fld>
            <a:endParaRPr lang="en-IN" dirty="0"/>
          </a:p>
        </p:txBody>
      </p:sp>
    </p:spTree>
    <p:extLst>
      <p:ext uri="{BB962C8B-B14F-4D97-AF65-F5344CB8AC3E}">
        <p14:creationId xmlns:p14="http://schemas.microsoft.com/office/powerpoint/2010/main" val="228734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EED465-EDAD-4C57-A314-15650DCF4081}" type="datetimeFigureOut">
              <a:rPr lang="en-IN" smtClean="0"/>
              <a:t>27-02-2022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1EF7C65-FA2E-4CA0-8EDA-64535DA28229}" type="slidenum">
              <a:rPr lang="en-IN" smtClean="0"/>
              <a:t>‹#›</a:t>
            </a:fld>
            <a:endParaRPr lang="en-IN" dirty="0"/>
          </a:p>
        </p:txBody>
      </p:sp>
    </p:spTree>
    <p:extLst>
      <p:ext uri="{BB962C8B-B14F-4D97-AF65-F5344CB8AC3E}">
        <p14:creationId xmlns:p14="http://schemas.microsoft.com/office/powerpoint/2010/main" val="2616536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EED465-EDAD-4C57-A314-15650DCF4081}" type="datetimeFigureOut">
              <a:rPr lang="en-IN" smtClean="0"/>
              <a:t>27-02-2022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1EF7C65-FA2E-4CA0-8EDA-64535DA28229}"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23996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ecominghuman.ai/explaining-yolov4-a-one-stage-detector-cdac0826cbd7"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9165BF-90BD-4012-8E28-5521D908DDF5}"/>
              </a:ext>
            </a:extLst>
          </p:cNvPr>
          <p:cNvSpPr txBox="1"/>
          <p:nvPr/>
        </p:nvSpPr>
        <p:spPr>
          <a:xfrm>
            <a:off x="4650581" y="4393769"/>
            <a:ext cx="7541419" cy="1569660"/>
          </a:xfrm>
          <a:prstGeom prst="rect">
            <a:avLst/>
          </a:prstGeom>
          <a:noFill/>
        </p:spPr>
        <p:txBody>
          <a:bodyPr wrap="square" rtlCol="0">
            <a:spAutoFit/>
          </a:bodyPr>
          <a:lstStyle/>
          <a:p>
            <a:pPr algn="ctr"/>
            <a:r>
              <a:rPr lang="en-US" sz="3200" b="1" spc="200" dirty="0">
                <a:latin typeface="Ericsson Hilda ExtraBold" panose="00000900000000000000" pitchFamily="2" charset="0"/>
                <a:cs typeface="Segoe UI Light" panose="020B0502040204020203" pitchFamily="34" charset="0"/>
              </a:rPr>
              <a:t>Project 3 (Object Detection using Yolov4)</a:t>
            </a:r>
          </a:p>
          <a:p>
            <a:pPr algn="ctr"/>
            <a:r>
              <a:rPr lang="en-US" sz="3200" b="1" spc="200" dirty="0">
                <a:latin typeface="Ericsson Hilda ExtraBold" panose="00000900000000000000" pitchFamily="2" charset="0"/>
                <a:cs typeface="Segoe UI Light" panose="020B0502040204020203" pitchFamily="34" charset="0"/>
              </a:rPr>
              <a:t>Talent Sprint-IIIT Hyderabad</a:t>
            </a:r>
          </a:p>
        </p:txBody>
      </p:sp>
      <p:sp>
        <p:nvSpPr>
          <p:cNvPr id="4" name="TextBox 3">
            <a:extLst>
              <a:ext uri="{FF2B5EF4-FFF2-40B4-BE49-F238E27FC236}">
                <a16:creationId xmlns:a16="http://schemas.microsoft.com/office/drawing/2014/main" id="{D21CBF89-9518-4869-B64A-719A88D4A1D6}"/>
              </a:ext>
            </a:extLst>
          </p:cNvPr>
          <p:cNvSpPr txBox="1"/>
          <p:nvPr/>
        </p:nvSpPr>
        <p:spPr>
          <a:xfrm>
            <a:off x="936886" y="4024437"/>
            <a:ext cx="4552144" cy="369332"/>
          </a:xfrm>
          <a:prstGeom prst="rect">
            <a:avLst/>
          </a:prstGeom>
          <a:noFill/>
        </p:spPr>
        <p:txBody>
          <a:bodyPr wrap="none" rtlCol="0">
            <a:spAutoFit/>
          </a:bodyPr>
          <a:lstStyle/>
          <a:p>
            <a:r>
              <a:rPr lang="en-US" dirty="0"/>
              <a:t>https://github.com/VanitaRawal/AIMLProject3</a:t>
            </a:r>
          </a:p>
        </p:txBody>
      </p:sp>
      <p:pic>
        <p:nvPicPr>
          <p:cNvPr id="7" name="Picture 6">
            <a:extLst>
              <a:ext uri="{FF2B5EF4-FFF2-40B4-BE49-F238E27FC236}">
                <a16:creationId xmlns:a16="http://schemas.microsoft.com/office/drawing/2014/main" id="{F811FFD5-45EE-4791-9454-B52B3645A2FD}"/>
              </a:ext>
            </a:extLst>
          </p:cNvPr>
          <p:cNvPicPr>
            <a:picLocks noChangeAspect="1"/>
          </p:cNvPicPr>
          <p:nvPr/>
        </p:nvPicPr>
        <p:blipFill>
          <a:blip r:embed="rId2"/>
          <a:stretch>
            <a:fillRect/>
          </a:stretch>
        </p:blipFill>
        <p:spPr>
          <a:xfrm>
            <a:off x="1569729" y="483433"/>
            <a:ext cx="3080852" cy="3050499"/>
          </a:xfrm>
          <a:prstGeom prst="rect">
            <a:avLst/>
          </a:prstGeom>
        </p:spPr>
      </p:pic>
    </p:spTree>
    <p:extLst>
      <p:ext uri="{BB962C8B-B14F-4D97-AF65-F5344CB8AC3E}">
        <p14:creationId xmlns:p14="http://schemas.microsoft.com/office/powerpoint/2010/main" val="3810382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7C77CD4-C75B-495E-877D-4102A314B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8E2A4DED-70D4-423C-93FF-69D0CA29F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3" name="Straight Connector 62">
            <a:extLst>
              <a:ext uri="{FF2B5EF4-FFF2-40B4-BE49-F238E27FC236}">
                <a16:creationId xmlns:a16="http://schemas.microsoft.com/office/drawing/2014/main" id="{14B8FACA-AA24-4AF8-B4BB-F2E1E98C4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25832204-006A-4776-A571-795CE4B09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Ericsson Hilda" panose="00000500000000000000" pitchFamily="2" charset="0"/>
            </a:endParaRPr>
          </a:p>
        </p:txBody>
      </p:sp>
      <p:pic>
        <p:nvPicPr>
          <p:cNvPr id="6" name="Picture 5" descr="Text&#10;&#10;Description automatically generated">
            <a:extLst>
              <a:ext uri="{FF2B5EF4-FFF2-40B4-BE49-F238E27FC236}">
                <a16:creationId xmlns:a16="http://schemas.microsoft.com/office/drawing/2014/main" id="{8E5CF122-5094-40CF-842D-673BB58B8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28" y="1803909"/>
            <a:ext cx="3435576" cy="908738"/>
          </a:xfrm>
          <a:prstGeom prst="rect">
            <a:avLst/>
          </a:prstGeom>
        </p:spPr>
      </p:pic>
      <p:cxnSp>
        <p:nvCxnSpPr>
          <p:cNvPr id="67" name="Straight Connector 66">
            <a:extLst>
              <a:ext uri="{FF2B5EF4-FFF2-40B4-BE49-F238E27FC236}">
                <a16:creationId xmlns:a16="http://schemas.microsoft.com/office/drawing/2014/main" id="{43BACF6D-0EFB-4500-A9CC-9A75695669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7CFDE0A-9989-48B0-97F3-3DFAF4CE17C9}"/>
              </a:ext>
            </a:extLst>
          </p:cNvPr>
          <p:cNvPicPr>
            <a:picLocks noChangeAspect="1"/>
          </p:cNvPicPr>
          <p:nvPr/>
        </p:nvPicPr>
        <p:blipFill>
          <a:blip r:embed="rId3"/>
          <a:stretch>
            <a:fillRect/>
          </a:stretch>
        </p:blipFill>
        <p:spPr>
          <a:xfrm>
            <a:off x="1272354" y="2857517"/>
            <a:ext cx="2310358" cy="1599923"/>
          </a:xfrm>
          <a:prstGeom prst="rect">
            <a:avLst/>
          </a:prstGeom>
        </p:spPr>
      </p:pic>
      <p:pic>
        <p:nvPicPr>
          <p:cNvPr id="16" name="Picture 15">
            <a:extLst>
              <a:ext uri="{FF2B5EF4-FFF2-40B4-BE49-F238E27FC236}">
                <a16:creationId xmlns:a16="http://schemas.microsoft.com/office/drawing/2014/main" id="{C66B90AD-CD86-411C-931F-C54693C65B71}"/>
              </a:ext>
            </a:extLst>
          </p:cNvPr>
          <p:cNvPicPr>
            <a:picLocks noChangeAspect="1"/>
          </p:cNvPicPr>
          <p:nvPr/>
        </p:nvPicPr>
        <p:blipFill>
          <a:blip r:embed="rId4"/>
          <a:stretch>
            <a:fillRect/>
          </a:stretch>
        </p:blipFill>
        <p:spPr>
          <a:xfrm>
            <a:off x="704192" y="4618309"/>
            <a:ext cx="3446682" cy="534235"/>
          </a:xfrm>
          <a:prstGeom prst="rect">
            <a:avLst/>
          </a:prstGeom>
        </p:spPr>
      </p:pic>
      <p:sp>
        <p:nvSpPr>
          <p:cNvPr id="2" name="TextBox 1">
            <a:extLst>
              <a:ext uri="{FF2B5EF4-FFF2-40B4-BE49-F238E27FC236}">
                <a16:creationId xmlns:a16="http://schemas.microsoft.com/office/drawing/2014/main" id="{6E6A1A37-3BDF-4A09-9B9D-242A8603C27E}"/>
              </a:ext>
            </a:extLst>
          </p:cNvPr>
          <p:cNvSpPr txBox="1"/>
          <p:nvPr/>
        </p:nvSpPr>
        <p:spPr>
          <a:xfrm>
            <a:off x="4784875" y="1803909"/>
            <a:ext cx="6847996" cy="3972566"/>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700" b="1" dirty="0">
                <a:solidFill>
                  <a:schemeClr val="tx1">
                    <a:lumMod val="75000"/>
                    <a:lumOff val="25000"/>
                  </a:schemeClr>
                </a:solidFill>
                <a:latin typeface="Ericsson Hilda" panose="00000500000000000000" pitchFamily="2" charset="0"/>
              </a:rPr>
              <a:t>Performance parameters</a:t>
            </a:r>
          </a:p>
          <a:p>
            <a:pPr defTabSz="914400">
              <a:lnSpc>
                <a:spcPct val="90000"/>
              </a:lnSpc>
              <a:spcAft>
                <a:spcPts val="600"/>
              </a:spcAft>
              <a:buClr>
                <a:schemeClr val="accent1"/>
              </a:buClr>
              <a:buFont typeface="Calibri" panose="020F0502020204030204" pitchFamily="34" charset="0"/>
            </a:pPr>
            <a:r>
              <a:rPr lang="en-US" sz="1700" b="1" i="0" dirty="0">
                <a:solidFill>
                  <a:schemeClr val="tx1">
                    <a:lumMod val="75000"/>
                    <a:lumOff val="25000"/>
                  </a:schemeClr>
                </a:solidFill>
                <a:effectLst/>
                <a:latin typeface="Ericsson Hilda" panose="00000500000000000000" pitchFamily="2" charset="0"/>
              </a:rPr>
              <a:t>Average Precision</a:t>
            </a:r>
          </a:p>
          <a:p>
            <a:pPr defTabSz="914400">
              <a:lnSpc>
                <a:spcPct val="90000"/>
              </a:lnSpc>
              <a:spcAft>
                <a:spcPts val="600"/>
              </a:spcAft>
              <a:buClr>
                <a:schemeClr val="accent1"/>
              </a:buClr>
              <a:buFont typeface="Calibri" panose="020F0502020204030204" pitchFamily="34" charset="0"/>
            </a:pPr>
            <a:r>
              <a:rPr lang="en-US" sz="1700" b="0" i="0" dirty="0">
                <a:solidFill>
                  <a:schemeClr val="tx1">
                    <a:lumMod val="75000"/>
                    <a:lumOff val="25000"/>
                  </a:schemeClr>
                </a:solidFill>
                <a:effectLst/>
                <a:latin typeface="Ericsson Hilda" panose="00000500000000000000" pitchFamily="2" charset="0"/>
              </a:rPr>
              <a:t>AP@α is Area Under the Precision-Recall Curve(AUC-PR) evaluated at α </a:t>
            </a:r>
            <a:r>
              <a:rPr lang="en-US" sz="1700" b="0" i="0" dirty="0" err="1">
                <a:solidFill>
                  <a:schemeClr val="tx1">
                    <a:lumMod val="75000"/>
                    <a:lumOff val="25000"/>
                  </a:schemeClr>
                </a:solidFill>
                <a:effectLst/>
                <a:latin typeface="Ericsson Hilda" panose="00000500000000000000" pitchFamily="2" charset="0"/>
              </a:rPr>
              <a:t>IoU</a:t>
            </a:r>
            <a:r>
              <a:rPr lang="en-US" sz="1700" b="0" i="0" dirty="0">
                <a:solidFill>
                  <a:schemeClr val="tx1">
                    <a:lumMod val="75000"/>
                    <a:lumOff val="25000"/>
                  </a:schemeClr>
                </a:solidFill>
                <a:effectLst/>
                <a:latin typeface="Ericsson Hilda" panose="00000500000000000000" pitchFamily="2" charset="0"/>
              </a:rPr>
              <a:t> threshold. the AP is the weighted sum of precisions at each threshold where the weight is the increase in recall.</a:t>
            </a:r>
          </a:p>
          <a:p>
            <a:pPr defTabSz="914400">
              <a:lnSpc>
                <a:spcPct val="90000"/>
              </a:lnSpc>
              <a:spcAft>
                <a:spcPts val="600"/>
              </a:spcAft>
              <a:buClr>
                <a:schemeClr val="accent1"/>
              </a:buClr>
              <a:buFont typeface="Calibri" panose="020F0502020204030204" pitchFamily="34" charset="0"/>
            </a:pPr>
            <a:endParaRPr lang="en-US" sz="1700" dirty="0">
              <a:solidFill>
                <a:schemeClr val="tx1">
                  <a:lumMod val="75000"/>
                  <a:lumOff val="25000"/>
                </a:schemeClr>
              </a:solidFill>
              <a:latin typeface="Ericsson Hilda" panose="00000500000000000000" pitchFamily="2" charset="0"/>
            </a:endParaRPr>
          </a:p>
          <a:p>
            <a:pPr defTabSz="914400">
              <a:lnSpc>
                <a:spcPct val="90000"/>
              </a:lnSpc>
              <a:spcAft>
                <a:spcPts val="600"/>
              </a:spcAft>
              <a:buClr>
                <a:schemeClr val="accent1"/>
              </a:buClr>
              <a:buFont typeface="Calibri" panose="020F0502020204030204" pitchFamily="34" charset="0"/>
            </a:pPr>
            <a:r>
              <a:rPr lang="en-US" sz="1700" b="1" i="0" dirty="0">
                <a:solidFill>
                  <a:schemeClr val="tx1">
                    <a:lumMod val="75000"/>
                    <a:lumOff val="25000"/>
                  </a:schemeClr>
                </a:solidFill>
                <a:effectLst/>
                <a:latin typeface="Ericsson Hilda" panose="00000500000000000000" pitchFamily="2" charset="0"/>
              </a:rPr>
              <a:t>Intersection over Union (</a:t>
            </a:r>
            <a:r>
              <a:rPr lang="en-US" sz="1700" b="1" i="0" dirty="0" err="1">
                <a:solidFill>
                  <a:schemeClr val="tx1">
                    <a:lumMod val="75000"/>
                    <a:lumOff val="25000"/>
                  </a:schemeClr>
                </a:solidFill>
                <a:effectLst/>
                <a:latin typeface="Ericsson Hilda" panose="00000500000000000000" pitchFamily="2" charset="0"/>
              </a:rPr>
              <a:t>IoU</a:t>
            </a:r>
            <a:r>
              <a:rPr lang="en-US" sz="1700" b="1" dirty="0">
                <a:solidFill>
                  <a:schemeClr val="tx1">
                    <a:lumMod val="75000"/>
                    <a:lumOff val="25000"/>
                  </a:schemeClr>
                </a:solidFill>
                <a:latin typeface="Ericsson Hilda" panose="00000500000000000000" pitchFamily="2" charset="0"/>
              </a:rPr>
              <a:t>) </a:t>
            </a:r>
            <a:r>
              <a:rPr lang="en-US" sz="1700" b="0" i="0" dirty="0">
                <a:solidFill>
                  <a:schemeClr val="tx1">
                    <a:lumMod val="75000"/>
                    <a:lumOff val="25000"/>
                  </a:schemeClr>
                </a:solidFill>
                <a:effectLst/>
                <a:latin typeface="Ericsson Hilda" panose="00000500000000000000" pitchFamily="2" charset="0"/>
              </a:rPr>
              <a:t>area of intersection divided by area of union between ground-truth and predicted box</a:t>
            </a:r>
          </a:p>
          <a:p>
            <a:pPr defTabSz="914400">
              <a:lnSpc>
                <a:spcPct val="90000"/>
              </a:lnSpc>
              <a:spcAft>
                <a:spcPts val="600"/>
              </a:spcAft>
              <a:buClr>
                <a:schemeClr val="accent1"/>
              </a:buClr>
              <a:buFont typeface="Calibri" panose="020F0502020204030204" pitchFamily="34" charset="0"/>
            </a:pPr>
            <a:endParaRPr lang="en-US" sz="1700" b="1" i="0" dirty="0">
              <a:solidFill>
                <a:schemeClr val="tx1">
                  <a:lumMod val="75000"/>
                  <a:lumOff val="25000"/>
                </a:schemeClr>
              </a:solidFill>
              <a:effectLst/>
              <a:latin typeface="Ericsson Hilda" panose="00000500000000000000" pitchFamily="2" charset="0"/>
            </a:endParaRPr>
          </a:p>
          <a:p>
            <a:pPr defTabSz="914400">
              <a:lnSpc>
                <a:spcPct val="90000"/>
              </a:lnSpc>
              <a:spcAft>
                <a:spcPts val="600"/>
              </a:spcAft>
              <a:buClr>
                <a:schemeClr val="accent1"/>
              </a:buClr>
              <a:buFont typeface="Calibri" panose="020F0502020204030204" pitchFamily="34" charset="0"/>
            </a:pPr>
            <a:r>
              <a:rPr lang="en-US" sz="1700" b="1" i="0" dirty="0">
                <a:solidFill>
                  <a:schemeClr val="tx1">
                    <a:lumMod val="75000"/>
                    <a:lumOff val="25000"/>
                  </a:schemeClr>
                </a:solidFill>
                <a:effectLst/>
                <a:latin typeface="Ericsson Hilda" panose="00000500000000000000" pitchFamily="2" charset="0"/>
              </a:rPr>
              <a:t>Mean Average Precision (</a:t>
            </a:r>
            <a:r>
              <a:rPr lang="en-US" sz="1700" b="1" i="0" dirty="0" err="1">
                <a:solidFill>
                  <a:schemeClr val="tx1">
                    <a:lumMod val="75000"/>
                    <a:lumOff val="25000"/>
                  </a:schemeClr>
                </a:solidFill>
                <a:effectLst/>
                <a:latin typeface="Ericsson Hilda" panose="00000500000000000000" pitchFamily="2" charset="0"/>
              </a:rPr>
              <a:t>mAP</a:t>
            </a:r>
            <a:r>
              <a:rPr lang="en-US" sz="1700" b="1" i="0" dirty="0">
                <a:solidFill>
                  <a:schemeClr val="tx1">
                    <a:lumMod val="75000"/>
                    <a:lumOff val="25000"/>
                  </a:schemeClr>
                </a:solidFill>
                <a:effectLst/>
                <a:latin typeface="Ericsson Hilda" panose="00000500000000000000" pitchFamily="2" charset="0"/>
              </a:rPr>
              <a:t>) </a:t>
            </a:r>
            <a:r>
              <a:rPr lang="en-US" sz="1700" b="0" i="0" dirty="0">
                <a:solidFill>
                  <a:schemeClr val="tx1">
                    <a:lumMod val="75000"/>
                    <a:lumOff val="25000"/>
                  </a:schemeClr>
                </a:solidFill>
                <a:effectLst/>
                <a:latin typeface="Ericsson Hilda" panose="00000500000000000000" pitchFamily="2" charset="0"/>
              </a:rPr>
              <a:t>is the average of AP values over all classes</a:t>
            </a:r>
          </a:p>
          <a:p>
            <a:pPr defTabSz="914400">
              <a:lnSpc>
                <a:spcPct val="90000"/>
              </a:lnSpc>
              <a:spcAft>
                <a:spcPts val="600"/>
              </a:spcAft>
              <a:buClr>
                <a:schemeClr val="accent1"/>
              </a:buClr>
              <a:buFont typeface="Calibri" panose="020F0502020204030204" pitchFamily="34" charset="0"/>
            </a:pPr>
            <a:r>
              <a:rPr lang="en-US" sz="1700" b="0" i="0" dirty="0">
                <a:solidFill>
                  <a:schemeClr val="tx1">
                    <a:lumMod val="75000"/>
                    <a:lumOff val="25000"/>
                  </a:schemeClr>
                </a:solidFill>
                <a:effectLst/>
                <a:latin typeface="Ericsson Hilda" panose="00000500000000000000" pitchFamily="2" charset="0"/>
              </a:rPr>
              <a:t>The precision-recall (PR) curve is a plot of precision and recall at varying values of confidence</a:t>
            </a:r>
          </a:p>
        </p:txBody>
      </p:sp>
      <p:sp>
        <p:nvSpPr>
          <p:cNvPr id="69" name="Rectangle 68">
            <a:extLst>
              <a:ext uri="{FF2B5EF4-FFF2-40B4-BE49-F238E27FC236}">
                <a16:creationId xmlns:a16="http://schemas.microsoft.com/office/drawing/2014/main" id="{57F5E671-2375-4DD4-9154-7F90B5FEF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0633DBC5-6C04-46B1-BF7F-79F7BDCAA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460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0EBF83F6-2857-4FB3-9769-0472CCF9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05" y="1234440"/>
            <a:ext cx="8165990" cy="4548146"/>
          </a:xfrm>
          <a:prstGeom prst="rect">
            <a:avLst/>
          </a:prstGeom>
        </p:spPr>
      </p:pic>
    </p:spTree>
    <p:extLst>
      <p:ext uri="{BB962C8B-B14F-4D97-AF65-F5344CB8AC3E}">
        <p14:creationId xmlns:p14="http://schemas.microsoft.com/office/powerpoint/2010/main" val="71040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FCDD-0859-461D-A668-BBCA252AF96A}"/>
              </a:ext>
            </a:extLst>
          </p:cNvPr>
          <p:cNvSpPr>
            <a:spLocks noGrp="1"/>
          </p:cNvSpPr>
          <p:nvPr>
            <p:ph type="title" idx="4294967295"/>
          </p:nvPr>
        </p:nvSpPr>
        <p:spPr>
          <a:xfrm>
            <a:off x="0" y="-61702"/>
            <a:ext cx="12192000" cy="654050"/>
          </a:xfrm>
          <a:solidFill>
            <a:schemeClr val="bg1">
              <a:lumMod val="65000"/>
            </a:schemeClr>
          </a:solidFill>
        </p:spPr>
        <p:txBody>
          <a:bodyPr>
            <a:normAutofit/>
          </a:bodyPr>
          <a:lstStyle/>
          <a:p>
            <a:pPr algn="ctr"/>
            <a:r>
              <a:rPr lang="en-US" sz="3200" dirty="0">
                <a:solidFill>
                  <a:schemeClr val="bg1"/>
                </a:solidFill>
                <a:latin typeface="Ericsson Hilda" panose="00000500000000000000" pitchFamily="2" charset="0"/>
              </a:rPr>
              <a:t>YOLOV4 advantages</a:t>
            </a:r>
          </a:p>
        </p:txBody>
      </p:sp>
      <p:sp>
        <p:nvSpPr>
          <p:cNvPr id="6" name="TextBox 5">
            <a:extLst>
              <a:ext uri="{FF2B5EF4-FFF2-40B4-BE49-F238E27FC236}">
                <a16:creationId xmlns:a16="http://schemas.microsoft.com/office/drawing/2014/main" id="{C920BE9D-8FEF-47F2-9B63-A0F37DAC00F0}"/>
              </a:ext>
            </a:extLst>
          </p:cNvPr>
          <p:cNvSpPr txBox="1"/>
          <p:nvPr/>
        </p:nvSpPr>
        <p:spPr>
          <a:xfrm>
            <a:off x="1064302" y="1444430"/>
            <a:ext cx="9803567" cy="2458302"/>
          </a:xfrm>
          <a:prstGeom prst="rect">
            <a:avLst/>
          </a:prstGeom>
          <a:noFill/>
        </p:spPr>
        <p:txBody>
          <a:bodyPr wrap="square" rtlCol="0" anchor="ctr">
            <a:spAutoFit/>
          </a:bodyPr>
          <a:lstStyle/>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US" dirty="0">
                <a:effectLst/>
                <a:latin typeface="Ericsson Hilda" panose="00000500000000000000" pitchFamily="2" charset="0"/>
                <a:ea typeface="Calibri" panose="020F0502020204030204" pitchFamily="34" charset="0"/>
                <a:cs typeface="Times New Roman" panose="02020603050405020304" pitchFamily="18" charset="0"/>
              </a:rPr>
              <a:t>Functional Improvements in YOLOv4:</a:t>
            </a: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US" dirty="0">
                <a:effectLst/>
                <a:latin typeface="Ericsson Hilda" panose="00000500000000000000" pitchFamily="2" charset="0"/>
                <a:ea typeface="Calibri" panose="020F0502020204030204" pitchFamily="34" charset="0"/>
                <a:cs typeface="Times New Roman" panose="02020603050405020304" pitchFamily="18" charset="0"/>
              </a:rPr>
              <a:t>It is twice as fast as in all parameters when compared to that of the existing competing object recognition models</a:t>
            </a: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US" dirty="0">
                <a:effectLst/>
                <a:latin typeface="Ericsson Hilda" panose="00000500000000000000" pitchFamily="2" charset="0"/>
                <a:ea typeface="Calibri" panose="020F0502020204030204" pitchFamily="34" charset="0"/>
                <a:cs typeface="Times New Roman" panose="02020603050405020304" pitchFamily="18" charset="0"/>
              </a:rPr>
              <a:t>Average Precision(AP) is a crucial parameter to measure the accuracy in the real-time object recognition is found to increase by 10% than the available models.</a:t>
            </a: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US" dirty="0">
                <a:effectLst/>
                <a:latin typeface="Ericsson Hilda" panose="00000500000000000000" pitchFamily="2" charset="0"/>
                <a:ea typeface="Calibri" panose="020F0502020204030204" pitchFamily="34" charset="0"/>
                <a:cs typeface="Times New Roman" panose="02020603050405020304" pitchFamily="18" charset="0"/>
              </a:rPr>
              <a:t>Frames Per Second(FPS) is to measure the speed and if found to be increased to 12% in YOLOv4 with that of the YOLOv3</a:t>
            </a:r>
          </a:p>
        </p:txBody>
      </p:sp>
    </p:spTree>
    <p:extLst>
      <p:ext uri="{BB962C8B-B14F-4D97-AF65-F5344CB8AC3E}">
        <p14:creationId xmlns:p14="http://schemas.microsoft.com/office/powerpoint/2010/main" val="409692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CBF679-BBEE-4193-AABB-EE7A616FB341}"/>
              </a:ext>
            </a:extLst>
          </p:cNvPr>
          <p:cNvSpPr txBox="1"/>
          <p:nvPr/>
        </p:nvSpPr>
        <p:spPr>
          <a:xfrm>
            <a:off x="373013" y="892925"/>
            <a:ext cx="11280099" cy="5016758"/>
          </a:xfrm>
          <a:prstGeom prst="rect">
            <a:avLst/>
          </a:prstGeom>
          <a:noFill/>
        </p:spPr>
        <p:txBody>
          <a:bodyPr wrap="square" rtlCol="0">
            <a:spAutoFit/>
          </a:bodyPr>
          <a:lstStyle/>
          <a:p>
            <a:r>
              <a:rPr lang="en-US" sz="1600" b="1" i="0" dirty="0">
                <a:solidFill>
                  <a:srgbClr val="292929"/>
                </a:solidFill>
                <a:effectLst/>
                <a:latin typeface="Ericsson Hilda" panose="00000500000000000000" pitchFamily="2" charset="0"/>
              </a:rPr>
              <a:t>Bag of freebies</a:t>
            </a:r>
          </a:p>
          <a:p>
            <a:r>
              <a:rPr lang="en-US" sz="1600" i="0" dirty="0">
                <a:solidFill>
                  <a:srgbClr val="292929"/>
                </a:solidFill>
                <a:effectLst/>
                <a:latin typeface="Ericsson Hilda" panose="00000500000000000000" pitchFamily="2" charset="0"/>
              </a:rPr>
              <a:t>Bag of freebies methods are the set of methods that only increase the cost of training or change the training strategy while leaving the cost of inference low. </a:t>
            </a:r>
          </a:p>
          <a:p>
            <a:r>
              <a:rPr lang="en-US" sz="1600" b="1" dirty="0">
                <a:latin typeface="Ericsson Hilda" panose="00000500000000000000" pitchFamily="2" charset="0"/>
              </a:rPr>
              <a:t>Data Augmentation </a:t>
            </a:r>
          </a:p>
          <a:p>
            <a:r>
              <a:rPr lang="en-US" sz="1600" i="0" dirty="0">
                <a:solidFill>
                  <a:srgbClr val="292929"/>
                </a:solidFill>
                <a:effectLst/>
                <a:latin typeface="Ericsson Hilda" panose="00000500000000000000" pitchFamily="2" charset="0"/>
              </a:rPr>
              <a:t>Photometric Distortion</a:t>
            </a:r>
          </a:p>
          <a:p>
            <a:r>
              <a:rPr lang="en-US" sz="1600" i="0" dirty="0">
                <a:solidFill>
                  <a:srgbClr val="292929"/>
                </a:solidFill>
                <a:effectLst/>
                <a:latin typeface="Ericsson Hilda" panose="00000500000000000000" pitchFamily="2" charset="0"/>
              </a:rPr>
              <a:t>Geometric Distortion</a:t>
            </a:r>
            <a:br>
              <a:rPr lang="en-US" sz="1600" i="0" dirty="0">
                <a:solidFill>
                  <a:srgbClr val="292929"/>
                </a:solidFill>
                <a:effectLst/>
                <a:latin typeface="Ericsson Hilda" panose="00000500000000000000" pitchFamily="2" charset="0"/>
              </a:rPr>
            </a:br>
            <a:r>
              <a:rPr lang="en-US" sz="1600" i="0" dirty="0" err="1">
                <a:solidFill>
                  <a:srgbClr val="292929"/>
                </a:solidFill>
                <a:effectLst/>
                <a:latin typeface="Ericsson Hilda" panose="00000500000000000000" pitchFamily="2" charset="0"/>
              </a:rPr>
              <a:t>MixUp</a:t>
            </a:r>
            <a:br>
              <a:rPr lang="en-US" sz="1600" dirty="0">
                <a:solidFill>
                  <a:srgbClr val="292929"/>
                </a:solidFill>
                <a:latin typeface="Ericsson Hilda" panose="00000500000000000000" pitchFamily="2" charset="0"/>
              </a:rPr>
            </a:br>
            <a:r>
              <a:rPr lang="en-US" sz="1600" i="0" dirty="0" err="1">
                <a:solidFill>
                  <a:srgbClr val="292929"/>
                </a:solidFill>
                <a:effectLst/>
                <a:latin typeface="Ericsson Hilda" panose="00000500000000000000" pitchFamily="2" charset="0"/>
              </a:rPr>
              <a:t>CutMix</a:t>
            </a:r>
            <a:r>
              <a:rPr lang="en-US" sz="1600" i="0" dirty="0">
                <a:solidFill>
                  <a:srgbClr val="292929"/>
                </a:solidFill>
                <a:effectLst/>
                <a:latin typeface="Ericsson Hilda" panose="00000500000000000000" pitchFamily="2" charset="0"/>
              </a:rPr>
              <a:t> </a:t>
            </a:r>
            <a:br>
              <a:rPr lang="en-US" sz="1600" i="0" dirty="0">
                <a:solidFill>
                  <a:srgbClr val="292929"/>
                </a:solidFill>
                <a:effectLst/>
                <a:latin typeface="Ericsson Hilda" panose="00000500000000000000" pitchFamily="2" charset="0"/>
              </a:rPr>
            </a:br>
            <a:endParaRPr lang="en-US" sz="1600" dirty="0">
              <a:solidFill>
                <a:srgbClr val="292929"/>
              </a:solidFill>
              <a:latin typeface="Ericsson Hilda" panose="00000500000000000000" pitchFamily="2" charset="0"/>
            </a:endParaRPr>
          </a:p>
          <a:p>
            <a:r>
              <a:rPr lang="en-US" sz="1600" b="1" i="0" dirty="0">
                <a:solidFill>
                  <a:srgbClr val="292929"/>
                </a:solidFill>
                <a:effectLst/>
                <a:latin typeface="Ericsson Hilda" panose="00000500000000000000" pitchFamily="2" charset="0"/>
              </a:rPr>
              <a:t>Bag of specials</a:t>
            </a:r>
          </a:p>
          <a:p>
            <a:r>
              <a:rPr lang="en-US" sz="1600" i="0" dirty="0">
                <a:solidFill>
                  <a:srgbClr val="292929"/>
                </a:solidFill>
                <a:effectLst/>
                <a:latin typeface="Ericsson Hilda" panose="00000500000000000000" pitchFamily="2" charset="0"/>
              </a:rPr>
              <a:t>Bag of special methods are the set of methods which increase inference cost by a small amount but can significantly improve the accuracy of object detection.</a:t>
            </a:r>
            <a:endParaRPr lang="en-US" sz="1600" dirty="0">
              <a:solidFill>
                <a:srgbClr val="292929"/>
              </a:solidFill>
              <a:latin typeface="Ericsson Hilda" panose="00000500000000000000" pitchFamily="2" charset="0"/>
            </a:endParaRPr>
          </a:p>
          <a:p>
            <a:endParaRPr lang="en-US" sz="1600" i="0" dirty="0">
              <a:solidFill>
                <a:srgbClr val="292929"/>
              </a:solidFill>
              <a:effectLst/>
              <a:latin typeface="Ericsson Hilda" panose="00000500000000000000" pitchFamily="2" charset="0"/>
            </a:endParaRPr>
          </a:p>
          <a:p>
            <a:r>
              <a:rPr lang="en-US" sz="1600" b="1" i="0" dirty="0">
                <a:solidFill>
                  <a:srgbClr val="292929"/>
                </a:solidFill>
                <a:effectLst/>
                <a:latin typeface="Ericsson Hilda" panose="00000500000000000000" pitchFamily="2" charset="0"/>
              </a:rPr>
              <a:t>Neck </a:t>
            </a:r>
            <a:r>
              <a:rPr lang="en-US" sz="1600" i="0" dirty="0">
                <a:solidFill>
                  <a:srgbClr val="292929"/>
                </a:solidFill>
                <a:effectLst/>
                <a:latin typeface="Ericsson Hilda" panose="00000500000000000000" pitchFamily="2" charset="0"/>
              </a:rPr>
              <a:t>(Fe</a:t>
            </a:r>
            <a:r>
              <a:rPr lang="en-US" sz="1600" dirty="0">
                <a:solidFill>
                  <a:srgbClr val="292929"/>
                </a:solidFill>
                <a:latin typeface="Ericsson Hilda" panose="00000500000000000000" pitchFamily="2" charset="0"/>
              </a:rPr>
              <a:t>ature aggregator)</a:t>
            </a:r>
          </a:p>
          <a:p>
            <a:r>
              <a:rPr lang="en-US" sz="1600" i="0" dirty="0">
                <a:solidFill>
                  <a:srgbClr val="292929"/>
                </a:solidFill>
                <a:effectLst/>
                <a:latin typeface="Ericsson Hilda" panose="00000500000000000000" pitchFamily="2" charset="0"/>
              </a:rPr>
              <a:t>The essential role of the neck is to collect feature maps from different stages of backbone. Usually, a neck is composed of several bottom-up paths and several top-down paths.</a:t>
            </a:r>
          </a:p>
          <a:p>
            <a:r>
              <a:rPr lang="en-US" sz="1600" b="1" dirty="0">
                <a:solidFill>
                  <a:srgbClr val="292929"/>
                </a:solidFill>
                <a:latin typeface="Ericsson Hilda" panose="00000500000000000000" pitchFamily="2" charset="0"/>
              </a:rPr>
              <a:t>Head</a:t>
            </a:r>
            <a:r>
              <a:rPr lang="en-US" sz="1600" dirty="0">
                <a:solidFill>
                  <a:srgbClr val="292929"/>
                </a:solidFill>
                <a:latin typeface="Ericsson Hilda" panose="00000500000000000000" pitchFamily="2" charset="0"/>
              </a:rPr>
              <a:t> (Object Detector)</a:t>
            </a:r>
          </a:p>
          <a:p>
            <a:r>
              <a:rPr lang="en-US" sz="1600" dirty="0">
                <a:solidFill>
                  <a:srgbClr val="292929"/>
                </a:solidFill>
                <a:latin typeface="Ericsson Hilda" panose="00000500000000000000" pitchFamily="2" charset="0"/>
              </a:rPr>
              <a:t>It basically finds the region where the object might be present but doesn't talk about which object is present in that region. YOLOV4 has </a:t>
            </a:r>
            <a:r>
              <a:rPr lang="en-US" sz="1600" b="0" i="0" dirty="0">
                <a:solidFill>
                  <a:srgbClr val="292929"/>
                </a:solidFill>
                <a:effectLst/>
                <a:latin typeface="Ericsson Hilda" panose="00000500000000000000" pitchFamily="2" charset="0"/>
              </a:rPr>
              <a:t>two-stage detectors and one stage-detectors which are further subdivided into anchor-based and anchor-free detectors</a:t>
            </a:r>
            <a:endParaRPr lang="en-US" sz="1600" dirty="0">
              <a:latin typeface="Ericsson Hilda" panose="00000500000000000000" pitchFamily="2" charset="0"/>
            </a:endParaRPr>
          </a:p>
        </p:txBody>
      </p:sp>
      <p:sp>
        <p:nvSpPr>
          <p:cNvPr id="5" name="Title 1">
            <a:extLst>
              <a:ext uri="{FF2B5EF4-FFF2-40B4-BE49-F238E27FC236}">
                <a16:creationId xmlns:a16="http://schemas.microsoft.com/office/drawing/2014/main" id="{55883F50-1C65-4559-A094-CC2E6035CB8E}"/>
              </a:ext>
            </a:extLst>
          </p:cNvPr>
          <p:cNvSpPr txBox="1">
            <a:spLocks/>
          </p:cNvSpPr>
          <p:nvPr/>
        </p:nvSpPr>
        <p:spPr>
          <a:xfrm>
            <a:off x="0" y="0"/>
            <a:ext cx="12192000" cy="654050"/>
          </a:xfrm>
          <a:prstGeom prst="rect">
            <a:avLst/>
          </a:prstGeom>
          <a:solidFill>
            <a:schemeClr val="bg1">
              <a:lumMod val="65000"/>
            </a:schemeClr>
          </a:solid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dirty="0">
                <a:solidFill>
                  <a:schemeClr val="bg1"/>
                </a:solidFill>
                <a:latin typeface="Ericsson Hilda" panose="00000500000000000000" pitchFamily="2" charset="0"/>
              </a:rPr>
              <a:t>YOLOV4 architecture terminology</a:t>
            </a:r>
          </a:p>
        </p:txBody>
      </p:sp>
    </p:spTree>
    <p:extLst>
      <p:ext uri="{BB962C8B-B14F-4D97-AF65-F5344CB8AC3E}">
        <p14:creationId xmlns:p14="http://schemas.microsoft.com/office/powerpoint/2010/main" val="489510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75B6-0E24-4D3C-8BFA-CFD466264C3D}"/>
              </a:ext>
            </a:extLst>
          </p:cNvPr>
          <p:cNvSpPr>
            <a:spLocks noGrp="1"/>
          </p:cNvSpPr>
          <p:nvPr>
            <p:ph type="title"/>
          </p:nvPr>
        </p:nvSpPr>
        <p:spPr>
          <a:xfrm>
            <a:off x="539646" y="824459"/>
            <a:ext cx="11302584" cy="839449"/>
          </a:xfrm>
        </p:spPr>
        <p:txBody>
          <a:bodyPr>
            <a:normAutofit fontScale="90000"/>
          </a:bodyPr>
          <a:lstStyle/>
          <a:p>
            <a:r>
              <a:rPr lang="en-US" sz="2000" dirty="0">
                <a:latin typeface="Ericsson Hilda" panose="00000500000000000000" pitchFamily="2" charset="0"/>
              </a:rPr>
              <a:t>Inspired by </a:t>
            </a:r>
            <a:r>
              <a:rPr lang="en-US" sz="2000" dirty="0" err="1">
                <a:latin typeface="Ericsson Hilda" panose="00000500000000000000" pitchFamily="2" charset="0"/>
              </a:rPr>
              <a:t>ResNet</a:t>
            </a:r>
            <a:r>
              <a:rPr lang="en-US" sz="2000" dirty="0">
                <a:latin typeface="Ericsson Hilda" panose="00000500000000000000" pitchFamily="2" charset="0"/>
              </a:rPr>
              <a:t> and FPN (Feature-Pyramid Network) architectures, YOLO-V3 feature extractor, called Darknet-53 (it has 52 convolutions) contains skip connections (like </a:t>
            </a:r>
            <a:r>
              <a:rPr lang="en-US" sz="2000" dirty="0" err="1">
                <a:latin typeface="Ericsson Hilda" panose="00000500000000000000" pitchFamily="2" charset="0"/>
              </a:rPr>
              <a:t>ResNet</a:t>
            </a:r>
            <a:r>
              <a:rPr lang="en-US" sz="2000" dirty="0">
                <a:latin typeface="Ericsson Hilda" panose="00000500000000000000" pitchFamily="2" charset="0"/>
              </a:rPr>
              <a:t>) and 3 prediction heads (like FPN) — each processing the image at a different spatial compression</a:t>
            </a:r>
          </a:p>
        </p:txBody>
      </p:sp>
      <p:pic>
        <p:nvPicPr>
          <p:cNvPr id="6" name="Content Placeholder 5">
            <a:extLst>
              <a:ext uri="{FF2B5EF4-FFF2-40B4-BE49-F238E27FC236}">
                <a16:creationId xmlns:a16="http://schemas.microsoft.com/office/drawing/2014/main" id="{30206EB7-9657-496F-92E2-88FC80834CE7}"/>
              </a:ext>
            </a:extLst>
          </p:cNvPr>
          <p:cNvPicPr>
            <a:picLocks noGrp="1" noChangeAspect="1"/>
          </p:cNvPicPr>
          <p:nvPr>
            <p:ph idx="1"/>
          </p:nvPr>
        </p:nvPicPr>
        <p:blipFill>
          <a:blip r:embed="rId2"/>
          <a:stretch>
            <a:fillRect/>
          </a:stretch>
        </p:blipFill>
        <p:spPr>
          <a:xfrm>
            <a:off x="2008682" y="2083633"/>
            <a:ext cx="8709285" cy="3785355"/>
          </a:xfrm>
        </p:spPr>
      </p:pic>
      <p:sp>
        <p:nvSpPr>
          <p:cNvPr id="4" name="Title 1">
            <a:extLst>
              <a:ext uri="{FF2B5EF4-FFF2-40B4-BE49-F238E27FC236}">
                <a16:creationId xmlns:a16="http://schemas.microsoft.com/office/drawing/2014/main" id="{CDE0D57E-39A4-4CDF-B703-E01EB9B627B2}"/>
              </a:ext>
            </a:extLst>
          </p:cNvPr>
          <p:cNvSpPr txBox="1">
            <a:spLocks/>
          </p:cNvSpPr>
          <p:nvPr/>
        </p:nvSpPr>
        <p:spPr>
          <a:xfrm>
            <a:off x="0" y="0"/>
            <a:ext cx="12192000" cy="654050"/>
          </a:xfrm>
          <a:prstGeom prst="rect">
            <a:avLst/>
          </a:prstGeom>
          <a:solidFill>
            <a:schemeClr val="bg1">
              <a:lumMod val="65000"/>
            </a:schemeClr>
          </a:solid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dirty="0">
                <a:solidFill>
                  <a:schemeClr val="bg1"/>
                </a:solidFill>
                <a:latin typeface="Ericsson Hilda" panose="00000500000000000000" pitchFamily="2" charset="0"/>
              </a:rPr>
              <a:t>YOLO- three head Predictions</a:t>
            </a:r>
          </a:p>
        </p:txBody>
      </p:sp>
    </p:spTree>
    <p:extLst>
      <p:ext uri="{BB962C8B-B14F-4D97-AF65-F5344CB8AC3E}">
        <p14:creationId xmlns:p14="http://schemas.microsoft.com/office/powerpoint/2010/main" val="131275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B284BB-092C-4AB8-B217-A3836F3BE88D}"/>
              </a:ext>
            </a:extLst>
          </p:cNvPr>
          <p:cNvSpPr txBox="1"/>
          <p:nvPr/>
        </p:nvSpPr>
        <p:spPr>
          <a:xfrm>
            <a:off x="397238" y="566678"/>
            <a:ext cx="11197653" cy="5509200"/>
          </a:xfrm>
          <a:prstGeom prst="rect">
            <a:avLst/>
          </a:prstGeom>
          <a:noFill/>
        </p:spPr>
        <p:txBody>
          <a:bodyPr wrap="square" rtlCol="0">
            <a:spAutoFit/>
          </a:bodyPr>
          <a:lstStyle/>
          <a:p>
            <a:r>
              <a:rPr lang="en-US" b="1" i="0" dirty="0">
                <a:solidFill>
                  <a:srgbClr val="292929"/>
                </a:solidFill>
                <a:effectLst/>
                <a:latin typeface="Ericsson Hilda" panose="00000500000000000000" pitchFamily="2" charset="0"/>
              </a:rPr>
              <a:t>SPP (Spatial pyramid pooling)</a:t>
            </a:r>
            <a:r>
              <a:rPr lang="en-US" i="0" dirty="0">
                <a:solidFill>
                  <a:srgbClr val="292929"/>
                </a:solidFill>
                <a:effectLst/>
                <a:latin typeface="Ericsson Hilda" panose="00000500000000000000" pitchFamily="2" charset="0"/>
              </a:rPr>
              <a:t>is a method of acquiring both fine and coarse information by simultaneously pooling on multiple kernel sizes (1,5,9,13) Spatial Pyramid Pooling Layer will allow to generate fixed size features whatever the size of our feature maps.</a:t>
            </a:r>
          </a:p>
          <a:p>
            <a:endParaRPr lang="en-US" dirty="0">
              <a:solidFill>
                <a:srgbClr val="292929"/>
              </a:solidFill>
              <a:latin typeface="Ericsson Hilda" panose="00000500000000000000" pitchFamily="2" charset="0"/>
            </a:endParaRPr>
          </a:p>
          <a:p>
            <a:pPr algn="l">
              <a:buFont typeface="+mj-lt"/>
              <a:buAutoNum type="arabicPeriod"/>
            </a:pPr>
            <a:r>
              <a:rPr lang="en-US" i="0" dirty="0">
                <a:solidFill>
                  <a:srgbClr val="292929"/>
                </a:solidFill>
                <a:effectLst/>
                <a:latin typeface="Ericsson Hilda" panose="00000500000000000000" pitchFamily="2" charset="0"/>
              </a:rPr>
              <a:t>SPP can generate a fixed- length output regardless of the input size</a:t>
            </a:r>
          </a:p>
          <a:p>
            <a:pPr algn="l">
              <a:buFont typeface="+mj-lt"/>
              <a:buAutoNum type="arabicPeriod"/>
            </a:pPr>
            <a:r>
              <a:rPr lang="en-US" i="0" dirty="0">
                <a:solidFill>
                  <a:srgbClr val="292929"/>
                </a:solidFill>
                <a:effectLst/>
                <a:latin typeface="Ericsson Hilda" panose="00000500000000000000" pitchFamily="2" charset="0"/>
              </a:rPr>
              <a:t>SPP uses multi-level spatial bins, while the sliding window pooling uses only a single window size. Multi-level pooling has been shown to be robust to object deformations</a:t>
            </a:r>
          </a:p>
          <a:p>
            <a:pPr algn="l">
              <a:buFont typeface="+mj-lt"/>
              <a:buAutoNum type="arabicPeriod"/>
            </a:pPr>
            <a:r>
              <a:rPr lang="en-US" i="0" dirty="0">
                <a:solidFill>
                  <a:srgbClr val="292929"/>
                </a:solidFill>
                <a:effectLst/>
                <a:latin typeface="Ericsson Hilda" panose="00000500000000000000" pitchFamily="2" charset="0"/>
              </a:rPr>
              <a:t>SPP can pool features extracted at variable scales thanks to the flexibility of input scales</a:t>
            </a:r>
          </a:p>
          <a:p>
            <a:pPr algn="l">
              <a:buFont typeface="+mj-lt"/>
              <a:buAutoNum type="arabicPeriod"/>
            </a:pPr>
            <a:endParaRPr lang="en-US" dirty="0">
              <a:solidFill>
                <a:srgbClr val="292929"/>
              </a:solidFill>
              <a:latin typeface="Ericsson Hilda" panose="00000500000000000000" pitchFamily="2" charset="0"/>
            </a:endParaRPr>
          </a:p>
          <a:p>
            <a:pPr algn="l"/>
            <a:r>
              <a:rPr lang="en-US" b="1" dirty="0">
                <a:solidFill>
                  <a:srgbClr val="292929"/>
                </a:solidFill>
                <a:latin typeface="Ericsson Hilda" panose="00000500000000000000" pitchFamily="2" charset="0"/>
              </a:rPr>
              <a:t>Information loss at different layers </a:t>
            </a:r>
            <a:r>
              <a:rPr lang="en-US" dirty="0">
                <a:solidFill>
                  <a:srgbClr val="292929"/>
                </a:solidFill>
                <a:latin typeface="Ericsson Hilda" panose="00000500000000000000" pitchFamily="2" charset="0"/>
              </a:rPr>
              <a:t>and </a:t>
            </a:r>
            <a:r>
              <a:rPr lang="en-US" b="1" dirty="0" err="1">
                <a:solidFill>
                  <a:srgbClr val="292929"/>
                </a:solidFill>
                <a:latin typeface="Ericsson Hilda" panose="00000500000000000000" pitchFamily="2" charset="0"/>
              </a:rPr>
              <a:t>PaNET</a:t>
            </a:r>
            <a:r>
              <a:rPr lang="en-US" b="1" dirty="0">
                <a:solidFill>
                  <a:srgbClr val="292929"/>
                </a:solidFill>
                <a:latin typeface="Ericsson Hilda" panose="00000500000000000000" pitchFamily="2" charset="0"/>
              </a:rPr>
              <a:t> (P</a:t>
            </a:r>
            <a:r>
              <a:rPr lang="en-US" b="1" i="0" dirty="0">
                <a:solidFill>
                  <a:srgbClr val="292929"/>
                </a:solidFill>
                <a:effectLst/>
                <a:latin typeface="Ericsson Hilda" panose="00000500000000000000" pitchFamily="2" charset="0"/>
              </a:rPr>
              <a:t>ath Aggregation Network)</a:t>
            </a:r>
          </a:p>
          <a:p>
            <a:pPr algn="l"/>
            <a:r>
              <a:rPr lang="en-US" dirty="0">
                <a:solidFill>
                  <a:srgbClr val="292929"/>
                </a:solidFill>
                <a:latin typeface="Ericsson Hilda" panose="00000500000000000000" pitchFamily="2" charset="0"/>
              </a:rPr>
              <a:t>Challenge : </a:t>
            </a:r>
            <a:r>
              <a:rPr lang="en-US" i="0" dirty="0">
                <a:solidFill>
                  <a:srgbClr val="292929"/>
                </a:solidFill>
                <a:effectLst/>
                <a:latin typeface="Ericsson Hilda" panose="00000500000000000000" pitchFamily="2" charset="0"/>
              </a:rPr>
              <a:t>The early layers extract localized texture and pattern information to build up the semantic information needed in the later layers. However, as we progress to the right, localized information that may be needed to fine-tune the prediction may be lost.</a:t>
            </a:r>
            <a:endParaRPr lang="en-US" dirty="0">
              <a:solidFill>
                <a:srgbClr val="292929"/>
              </a:solidFill>
              <a:latin typeface="Ericsson Hilda" panose="00000500000000000000" pitchFamily="2" charset="0"/>
            </a:endParaRPr>
          </a:p>
          <a:p>
            <a:pPr algn="l"/>
            <a:r>
              <a:rPr lang="en-US" dirty="0">
                <a:solidFill>
                  <a:srgbClr val="292929"/>
                </a:solidFill>
                <a:latin typeface="Ericsson Hilda" panose="00000500000000000000" pitchFamily="2" charset="0"/>
              </a:rPr>
              <a:t>YOLOV4 solution : </a:t>
            </a:r>
            <a:r>
              <a:rPr lang="en-US" i="0" dirty="0">
                <a:solidFill>
                  <a:srgbClr val="292929"/>
                </a:solidFill>
                <a:effectLst/>
                <a:latin typeface="Ericsson Hilda" panose="00000500000000000000" pitchFamily="2" charset="0"/>
              </a:rPr>
              <a:t>the current layer and information from a previous layer is added together to form a new vector. In the YoloV4 implementation, a modified version is used where the new vector is created by concatenating the input and the vector from a previous layer</a:t>
            </a:r>
          </a:p>
          <a:p>
            <a:pPr algn="l"/>
            <a:endParaRPr lang="en-US" dirty="0">
              <a:solidFill>
                <a:srgbClr val="292929"/>
              </a:solidFill>
              <a:latin typeface="Ericsson Hilda" panose="00000500000000000000" pitchFamily="2" charset="0"/>
            </a:endParaRPr>
          </a:p>
          <a:p>
            <a:pPr algn="l"/>
            <a:endParaRPr lang="en-US" dirty="0">
              <a:solidFill>
                <a:srgbClr val="292929"/>
              </a:solidFill>
              <a:latin typeface="Ericsson Hilda" panose="00000500000000000000" pitchFamily="2" charset="0"/>
            </a:endParaRPr>
          </a:p>
          <a:p>
            <a:pPr algn="l"/>
            <a:r>
              <a:rPr lang="en-US" sz="1000" dirty="0">
                <a:solidFill>
                  <a:srgbClr val="292929"/>
                </a:solidFill>
                <a:latin typeface="Ericsson Hilda" panose="00000500000000000000" pitchFamily="2" charset="0"/>
              </a:rPr>
              <a:t>Reference : https://medium.com/aiguys/yolo-v4-explained-in-full-detail-5200b77aa825</a:t>
            </a:r>
          </a:p>
          <a:p>
            <a:pPr algn="l"/>
            <a:endParaRPr lang="en-US" dirty="0">
              <a:solidFill>
                <a:srgbClr val="292929"/>
              </a:solidFill>
              <a:latin typeface="Ericsson Hilda" panose="00000500000000000000" pitchFamily="2" charset="0"/>
            </a:endParaRPr>
          </a:p>
        </p:txBody>
      </p:sp>
    </p:spTree>
    <p:extLst>
      <p:ext uri="{BB962C8B-B14F-4D97-AF65-F5344CB8AC3E}">
        <p14:creationId xmlns:p14="http://schemas.microsoft.com/office/powerpoint/2010/main" val="334372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967495-1A21-47C7-ACF6-E572D58F7F54}"/>
              </a:ext>
            </a:extLst>
          </p:cNvPr>
          <p:cNvSpPr txBox="1">
            <a:spLocks/>
          </p:cNvSpPr>
          <p:nvPr/>
        </p:nvSpPr>
        <p:spPr>
          <a:xfrm>
            <a:off x="0" y="0"/>
            <a:ext cx="12192000" cy="654050"/>
          </a:xfrm>
          <a:prstGeom prst="rect">
            <a:avLst/>
          </a:prstGeom>
          <a:solidFill>
            <a:schemeClr val="bg1">
              <a:lumMod val="65000"/>
            </a:schemeClr>
          </a:solid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dirty="0">
                <a:solidFill>
                  <a:schemeClr val="bg1"/>
                </a:solidFill>
                <a:latin typeface="Ericsson Hilda" panose="00000500000000000000" pitchFamily="2" charset="0"/>
              </a:rPr>
              <a:t>YOLOV4- (Modified Networks, BOF &amp; BOS selection)</a:t>
            </a:r>
          </a:p>
        </p:txBody>
      </p:sp>
      <p:pic>
        <p:nvPicPr>
          <p:cNvPr id="9" name="Picture 8">
            <a:extLst>
              <a:ext uri="{FF2B5EF4-FFF2-40B4-BE49-F238E27FC236}">
                <a16:creationId xmlns:a16="http://schemas.microsoft.com/office/drawing/2014/main" id="{EBA97E6D-84C4-4E30-B812-A19CBA2EF11B}"/>
              </a:ext>
            </a:extLst>
          </p:cNvPr>
          <p:cNvPicPr>
            <a:picLocks noChangeAspect="1"/>
          </p:cNvPicPr>
          <p:nvPr/>
        </p:nvPicPr>
        <p:blipFill>
          <a:blip r:embed="rId2"/>
          <a:stretch>
            <a:fillRect/>
          </a:stretch>
        </p:blipFill>
        <p:spPr>
          <a:xfrm>
            <a:off x="3587982" y="1162870"/>
            <a:ext cx="8604018" cy="4229733"/>
          </a:xfrm>
          <a:prstGeom prst="rect">
            <a:avLst/>
          </a:prstGeom>
        </p:spPr>
      </p:pic>
      <p:pic>
        <p:nvPicPr>
          <p:cNvPr id="11" name="Picture 10">
            <a:extLst>
              <a:ext uri="{FF2B5EF4-FFF2-40B4-BE49-F238E27FC236}">
                <a16:creationId xmlns:a16="http://schemas.microsoft.com/office/drawing/2014/main" id="{CB721FB4-6911-4A4F-8380-03A4CE15EB87}"/>
              </a:ext>
            </a:extLst>
          </p:cNvPr>
          <p:cNvPicPr>
            <a:picLocks noChangeAspect="1"/>
          </p:cNvPicPr>
          <p:nvPr/>
        </p:nvPicPr>
        <p:blipFill>
          <a:blip r:embed="rId3"/>
          <a:stretch>
            <a:fillRect/>
          </a:stretch>
        </p:blipFill>
        <p:spPr>
          <a:xfrm>
            <a:off x="172387" y="1528762"/>
            <a:ext cx="3415595" cy="3800475"/>
          </a:xfrm>
          <a:prstGeom prst="rect">
            <a:avLst/>
          </a:prstGeom>
        </p:spPr>
      </p:pic>
      <p:sp>
        <p:nvSpPr>
          <p:cNvPr id="13" name="TextBox 12">
            <a:extLst>
              <a:ext uri="{FF2B5EF4-FFF2-40B4-BE49-F238E27FC236}">
                <a16:creationId xmlns:a16="http://schemas.microsoft.com/office/drawing/2014/main" id="{0826D38E-B28B-4A20-8DAC-9B56BDC82DDA}"/>
              </a:ext>
            </a:extLst>
          </p:cNvPr>
          <p:cNvSpPr txBox="1"/>
          <p:nvPr/>
        </p:nvSpPr>
        <p:spPr>
          <a:xfrm>
            <a:off x="88068" y="6019283"/>
            <a:ext cx="10794791" cy="261610"/>
          </a:xfrm>
          <a:prstGeom prst="rect">
            <a:avLst/>
          </a:prstGeom>
          <a:noFill/>
        </p:spPr>
        <p:txBody>
          <a:bodyPr wrap="square">
            <a:spAutoFit/>
          </a:bodyPr>
          <a:lstStyle/>
          <a:p>
            <a:r>
              <a:rPr lang="en-US" sz="1100" dirty="0">
                <a:latin typeface="Ericsson Hilda" panose="00000500000000000000" pitchFamily="2" charset="0"/>
              </a:rPr>
              <a:t>https://sh-tsang.medium.com/review-yolov4-optimal-speed-and-accuracy-of-object-detection-8198e5b37883</a:t>
            </a:r>
          </a:p>
        </p:txBody>
      </p:sp>
    </p:spTree>
    <p:extLst>
      <p:ext uri="{BB962C8B-B14F-4D97-AF65-F5344CB8AC3E}">
        <p14:creationId xmlns:p14="http://schemas.microsoft.com/office/powerpoint/2010/main" val="415183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ricsson Hilda" panose="00000500000000000000" pitchFamily="2" charset="0"/>
            </a:endParaRPr>
          </a:p>
        </p:txBody>
      </p:sp>
      <p:sp>
        <p:nvSpPr>
          <p:cNvPr id="5" name="Title 4">
            <a:extLst>
              <a:ext uri="{FF2B5EF4-FFF2-40B4-BE49-F238E27FC236}">
                <a16:creationId xmlns:a16="http://schemas.microsoft.com/office/drawing/2014/main" id="{2007307C-9152-4454-B700-1B635EF9579C}"/>
              </a:ext>
            </a:extLst>
          </p:cNvPr>
          <p:cNvSpPr>
            <a:spLocks noGrp="1"/>
          </p:cNvSpPr>
          <p:nvPr>
            <p:ph type="title"/>
          </p:nvPr>
        </p:nvSpPr>
        <p:spPr>
          <a:xfrm>
            <a:off x="1065777" y="1137900"/>
            <a:ext cx="5066764" cy="3964417"/>
          </a:xfrm>
        </p:spPr>
        <p:txBody>
          <a:bodyPr vert="horz" lIns="91440" tIns="45720" rIns="91440" bIns="45720" rtlCol="0" anchor="ctr">
            <a:normAutofit/>
          </a:bodyPr>
          <a:lstStyle/>
          <a:p>
            <a:pPr lvl="0" algn="r"/>
            <a:r>
              <a:rPr lang="en-US" altLang="en-US" sz="6000" dirty="0">
                <a:solidFill>
                  <a:schemeClr val="tx1">
                    <a:lumMod val="85000"/>
                    <a:lumOff val="15000"/>
                  </a:schemeClr>
                </a:solidFill>
                <a:latin typeface="Ericsson Hilda" panose="00000500000000000000" pitchFamily="2" charset="0"/>
              </a:rPr>
              <a:t>BDD100K Datasets </a:t>
            </a:r>
          </a:p>
        </p:txBody>
      </p:sp>
      <p:sp>
        <p:nvSpPr>
          <p:cNvPr id="3" name="Subtitle 2">
            <a:extLst>
              <a:ext uri="{FF2B5EF4-FFF2-40B4-BE49-F238E27FC236}">
                <a16:creationId xmlns:a16="http://schemas.microsoft.com/office/drawing/2014/main" id="{EF28E424-9D8F-4478-A11F-E88217FA4235}"/>
              </a:ext>
            </a:extLst>
          </p:cNvPr>
          <p:cNvSpPr>
            <a:spLocks noGrp="1"/>
          </p:cNvSpPr>
          <p:nvPr>
            <p:ph type="subTitle" idx="4294967295"/>
          </p:nvPr>
        </p:nvSpPr>
        <p:spPr>
          <a:xfrm>
            <a:off x="7870994" y="643467"/>
            <a:ext cx="4054621" cy="5054008"/>
          </a:xfrm>
        </p:spPr>
        <p:txBody>
          <a:bodyPr vert="horz" lIns="91440" tIns="45720" rIns="91440" bIns="45720" rtlCol="0" anchor="ctr">
            <a:normAutofit/>
          </a:bodyPr>
          <a:lstStyle/>
          <a:p>
            <a:pPr marL="0" indent="0">
              <a:buNone/>
            </a:pPr>
            <a:r>
              <a:rPr lang="en-US" sz="1600" b="0" i="0" dirty="0">
                <a:solidFill>
                  <a:srgbClr val="666666"/>
                </a:solidFill>
                <a:effectLst/>
                <a:latin typeface="Ericsson Hilda" panose="00000500000000000000" pitchFamily="2" charset="0"/>
              </a:rPr>
              <a:t>BDD 100K dataset description: the </a:t>
            </a:r>
            <a:r>
              <a:rPr lang="en-US" sz="1600" dirty="0">
                <a:solidFill>
                  <a:srgbClr val="666666"/>
                </a:solidFill>
                <a:latin typeface="Ericsson Hilda" panose="00000500000000000000" pitchFamily="2" charset="0"/>
              </a:rPr>
              <a:t>B</a:t>
            </a:r>
            <a:r>
              <a:rPr lang="en-US" sz="1600" b="0" i="0" dirty="0">
                <a:solidFill>
                  <a:srgbClr val="666666"/>
                </a:solidFill>
                <a:effectLst/>
                <a:latin typeface="Ericsson Hilda" panose="00000500000000000000" pitchFamily="2" charset="0"/>
              </a:rPr>
              <a:t>erkeley deep drive (BDD) dataset is one of the largest and most diverse video and images datasets for autonomous vehicles. </a:t>
            </a:r>
          </a:p>
          <a:p>
            <a:pPr marL="0" indent="0">
              <a:buNone/>
            </a:pPr>
            <a:r>
              <a:rPr lang="en-US" sz="1600" b="0" i="0" dirty="0">
                <a:solidFill>
                  <a:srgbClr val="666666"/>
                </a:solidFill>
                <a:effectLst/>
                <a:latin typeface="Ericsson Hilda" panose="00000500000000000000" pitchFamily="2" charset="0"/>
              </a:rPr>
              <a:t>● Dataset contains 100,000 images/videos collected from more than 50,000 rides covering New </a:t>
            </a:r>
            <a:r>
              <a:rPr lang="en-US" sz="1600" dirty="0">
                <a:solidFill>
                  <a:srgbClr val="666666"/>
                </a:solidFill>
                <a:latin typeface="Ericsson Hilda" panose="00000500000000000000" pitchFamily="2" charset="0"/>
              </a:rPr>
              <a:t>Y</a:t>
            </a:r>
            <a:r>
              <a:rPr lang="en-US" sz="1600" b="0" i="0" dirty="0">
                <a:solidFill>
                  <a:srgbClr val="666666"/>
                </a:solidFill>
                <a:effectLst/>
                <a:latin typeface="Ericsson Hilda" panose="00000500000000000000" pitchFamily="2" charset="0"/>
              </a:rPr>
              <a:t>ork, </a:t>
            </a:r>
            <a:r>
              <a:rPr lang="en-US" sz="1600" dirty="0">
                <a:solidFill>
                  <a:srgbClr val="666666"/>
                </a:solidFill>
                <a:latin typeface="Ericsson Hilda" panose="00000500000000000000" pitchFamily="2" charset="0"/>
              </a:rPr>
              <a:t>S</a:t>
            </a:r>
            <a:r>
              <a:rPr lang="en-US" sz="1600" b="0" i="0" dirty="0">
                <a:solidFill>
                  <a:srgbClr val="666666"/>
                </a:solidFill>
                <a:effectLst/>
                <a:latin typeface="Ericsson Hilda" panose="00000500000000000000" pitchFamily="2" charset="0"/>
              </a:rPr>
              <a:t>an </a:t>
            </a:r>
            <a:r>
              <a:rPr lang="en-US" sz="1600" dirty="0">
                <a:solidFill>
                  <a:srgbClr val="666666"/>
                </a:solidFill>
                <a:latin typeface="Ericsson Hilda" panose="00000500000000000000" pitchFamily="2" charset="0"/>
              </a:rPr>
              <a:t>F</a:t>
            </a:r>
            <a:r>
              <a:rPr lang="en-US" sz="1600" b="0" i="0" dirty="0">
                <a:solidFill>
                  <a:srgbClr val="666666"/>
                </a:solidFill>
                <a:effectLst/>
                <a:latin typeface="Ericsson Hilda" panose="00000500000000000000" pitchFamily="2" charset="0"/>
              </a:rPr>
              <a:t>rancisco bay area, and other regions. </a:t>
            </a:r>
          </a:p>
          <a:p>
            <a:pPr marL="0" indent="0">
              <a:buNone/>
            </a:pPr>
            <a:r>
              <a:rPr lang="en-US" sz="1600" b="0" i="0" dirty="0">
                <a:solidFill>
                  <a:srgbClr val="666666"/>
                </a:solidFill>
                <a:effectLst/>
                <a:latin typeface="Ericsson Hilda" panose="00000500000000000000" pitchFamily="2" charset="0"/>
              </a:rPr>
              <a:t>● The dataset contains diverse scene types such as city streets, residential areas, and highways. </a:t>
            </a:r>
          </a:p>
          <a:p>
            <a:pPr marL="0" indent="0">
              <a:buNone/>
            </a:pPr>
            <a:r>
              <a:rPr lang="en-US" sz="1600" b="0" i="0" dirty="0">
                <a:solidFill>
                  <a:srgbClr val="666666"/>
                </a:solidFill>
                <a:effectLst/>
                <a:latin typeface="Ericsson Hilda" panose="00000500000000000000" pitchFamily="2" charset="0"/>
              </a:rPr>
              <a:t>● Furthermore, the images were captured in diverse weather conditions at different times of the day</a:t>
            </a:r>
            <a:endParaRPr lang="en-US" sz="1600" cap="all" spc="200" dirty="0">
              <a:solidFill>
                <a:schemeClr val="tx2"/>
              </a:solidFill>
              <a:latin typeface="Ericsson Hilda" panose="00000500000000000000" pitchFamily="2" charset="0"/>
            </a:endParaRPr>
          </a:p>
        </p:txBody>
      </p:sp>
      <p:cxnSp>
        <p:nvCxnSpPr>
          <p:cNvPr id="33" name="Straight Connector 3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737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A6E6B-09FC-435D-A0CC-D91F291371E0}"/>
              </a:ext>
            </a:extLst>
          </p:cNvPr>
          <p:cNvSpPr txBox="1"/>
          <p:nvPr/>
        </p:nvSpPr>
        <p:spPr>
          <a:xfrm>
            <a:off x="344774" y="1082162"/>
            <a:ext cx="6269524" cy="4862870"/>
          </a:xfrm>
          <a:prstGeom prst="rect">
            <a:avLst/>
          </a:prstGeom>
          <a:noFill/>
        </p:spPr>
        <p:txBody>
          <a:bodyPr wrap="square" rtlCol="0">
            <a:spAutoFit/>
          </a:bodyPr>
          <a:lstStyle/>
          <a:p>
            <a:r>
              <a:rPr lang="en-US" sz="1000" dirty="0" err="1">
                <a:latin typeface="Ericsson Hilda" panose="00000500000000000000" pitchFamily="2" charset="0"/>
              </a:rPr>
              <a:t>detections_count</a:t>
            </a:r>
            <a:r>
              <a:rPr lang="en-US" sz="1000" dirty="0">
                <a:latin typeface="Ericsson Hilda" panose="00000500000000000000" pitchFamily="2" charset="0"/>
              </a:rPr>
              <a:t> = 973392, </a:t>
            </a:r>
            <a:r>
              <a:rPr lang="en-US" sz="1000" dirty="0" err="1">
                <a:latin typeface="Ericsson Hilda" panose="00000500000000000000" pitchFamily="2" charset="0"/>
              </a:rPr>
              <a:t>unique_truth_count</a:t>
            </a:r>
            <a:r>
              <a:rPr lang="en-US" sz="1000" dirty="0">
                <a:latin typeface="Ericsson Hilda" panose="00000500000000000000" pitchFamily="2" charset="0"/>
              </a:rPr>
              <a:t> = 183592  </a:t>
            </a:r>
          </a:p>
          <a:p>
            <a:r>
              <a:rPr lang="en-US" sz="1000" dirty="0" err="1">
                <a:latin typeface="Ericsson Hilda" panose="00000500000000000000" pitchFamily="2" charset="0"/>
              </a:rPr>
              <a:t>class_id</a:t>
            </a:r>
            <a:r>
              <a:rPr lang="en-US" sz="1000" dirty="0">
                <a:latin typeface="Ericsson Hilda" panose="00000500000000000000" pitchFamily="2" charset="0"/>
              </a:rPr>
              <a:t> = 0, name = car, ap = 71.81%   	 (TP = 71890, FP = 29798) </a:t>
            </a:r>
          </a:p>
          <a:p>
            <a:r>
              <a:rPr lang="en-US" sz="1000" dirty="0" err="1">
                <a:latin typeface="Ericsson Hilda" panose="00000500000000000000" pitchFamily="2" charset="0"/>
              </a:rPr>
              <a:t>class_id</a:t>
            </a:r>
            <a:r>
              <a:rPr lang="en-US" sz="1000" dirty="0">
                <a:latin typeface="Ericsson Hilda" panose="00000500000000000000" pitchFamily="2" charset="0"/>
              </a:rPr>
              <a:t> = 1, name = bus, ap = 62.16%   	 (TP = 898, FP = 502) </a:t>
            </a:r>
          </a:p>
          <a:p>
            <a:r>
              <a:rPr lang="en-US" sz="1000" dirty="0" err="1">
                <a:latin typeface="Ericsson Hilda" panose="00000500000000000000" pitchFamily="2" charset="0"/>
              </a:rPr>
              <a:t>class_id</a:t>
            </a:r>
            <a:r>
              <a:rPr lang="en-US" sz="1000" dirty="0">
                <a:latin typeface="Ericsson Hilda" panose="00000500000000000000" pitchFamily="2" charset="0"/>
              </a:rPr>
              <a:t> = 2, name = person, ap = 51.00%   	 (TP = 6582, FP = 3873) </a:t>
            </a:r>
          </a:p>
          <a:p>
            <a:r>
              <a:rPr lang="en-US" sz="1000" dirty="0" err="1">
                <a:latin typeface="Ericsson Hilda" panose="00000500000000000000" pitchFamily="2" charset="0"/>
              </a:rPr>
              <a:t>class_id</a:t>
            </a:r>
            <a:r>
              <a:rPr lang="en-US" sz="1000" dirty="0">
                <a:latin typeface="Ericsson Hilda" panose="00000500000000000000" pitchFamily="2" charset="0"/>
              </a:rPr>
              <a:t> = 3, name = bike, ap = 43.44%   	 (TP = 345, FP = 399) </a:t>
            </a:r>
          </a:p>
          <a:p>
            <a:r>
              <a:rPr lang="en-US" sz="1000" dirty="0" err="1">
                <a:latin typeface="Ericsson Hilda" panose="00000500000000000000" pitchFamily="2" charset="0"/>
              </a:rPr>
              <a:t>class_id</a:t>
            </a:r>
            <a:r>
              <a:rPr lang="en-US" sz="1000" dirty="0">
                <a:latin typeface="Ericsson Hilda" panose="00000500000000000000" pitchFamily="2" charset="0"/>
              </a:rPr>
              <a:t> = 4, name = truck, ap = 62.64%   	 (TP = 2482, FP = 1511) </a:t>
            </a:r>
          </a:p>
          <a:p>
            <a:r>
              <a:rPr lang="en-US" sz="1000" dirty="0" err="1">
                <a:latin typeface="Ericsson Hilda" panose="00000500000000000000" pitchFamily="2" charset="0"/>
              </a:rPr>
              <a:t>class_id</a:t>
            </a:r>
            <a:r>
              <a:rPr lang="en-US" sz="1000" dirty="0">
                <a:latin typeface="Ericsson Hilda" panose="00000500000000000000" pitchFamily="2" charset="0"/>
              </a:rPr>
              <a:t> = 5, name = motor, ap = 41.67%   	 (TP = 150, FP = 131) </a:t>
            </a:r>
          </a:p>
          <a:p>
            <a:r>
              <a:rPr lang="en-US" sz="1000" dirty="0" err="1">
                <a:latin typeface="Ericsson Hilda" panose="00000500000000000000" pitchFamily="2" charset="0"/>
              </a:rPr>
              <a:t>class_id</a:t>
            </a:r>
            <a:r>
              <a:rPr lang="en-US" sz="1000" dirty="0">
                <a:latin typeface="Ericsson Hilda" panose="00000500000000000000" pitchFamily="2" charset="0"/>
              </a:rPr>
              <a:t> = 6, name = train, ap = 1.11%   	 (TP = 0, FP = 0) </a:t>
            </a:r>
          </a:p>
          <a:p>
            <a:r>
              <a:rPr lang="en-US" sz="1000" dirty="0" err="1">
                <a:latin typeface="Ericsson Hilda" panose="00000500000000000000" pitchFamily="2" charset="0"/>
              </a:rPr>
              <a:t>class_id</a:t>
            </a:r>
            <a:r>
              <a:rPr lang="en-US" sz="1000" dirty="0">
                <a:latin typeface="Ericsson Hilda" panose="00000500000000000000" pitchFamily="2" charset="0"/>
              </a:rPr>
              <a:t> = 7, name = rider, ap = 40.07%   	 (TP = 243, FP = 180) </a:t>
            </a:r>
          </a:p>
          <a:p>
            <a:r>
              <a:rPr lang="en-US" sz="1000" dirty="0" err="1">
                <a:latin typeface="Ericsson Hilda" panose="00000500000000000000" pitchFamily="2" charset="0"/>
              </a:rPr>
              <a:t>class_id</a:t>
            </a:r>
            <a:r>
              <a:rPr lang="en-US" sz="1000" dirty="0">
                <a:latin typeface="Ericsson Hilda" panose="00000500000000000000" pitchFamily="2" charset="0"/>
              </a:rPr>
              <a:t> = 8, name = traffic sign, ap = 64.21%   	 (TP = 21626, FP = 11412) </a:t>
            </a:r>
          </a:p>
          <a:p>
            <a:r>
              <a:rPr lang="en-US" sz="1000" dirty="0" err="1">
                <a:latin typeface="Ericsson Hilda" panose="00000500000000000000" pitchFamily="2" charset="0"/>
              </a:rPr>
              <a:t>class_id</a:t>
            </a:r>
            <a:r>
              <a:rPr lang="en-US" sz="1000" dirty="0">
                <a:latin typeface="Ericsson Hilda" panose="00000500000000000000" pitchFamily="2" charset="0"/>
              </a:rPr>
              <a:t> = 9, name = traffic light, ap = 51.54%   	 (TP = 16005, FP = 11089) </a:t>
            </a:r>
          </a:p>
          <a:p>
            <a:endParaRPr lang="en-US" sz="1000" dirty="0">
              <a:latin typeface="Ericsson Hilda" panose="00000500000000000000" pitchFamily="2" charset="0"/>
            </a:endParaRPr>
          </a:p>
          <a:p>
            <a:r>
              <a:rPr lang="en-US" sz="1000" dirty="0">
                <a:latin typeface="Ericsson Hilda" panose="00000500000000000000" pitchFamily="2" charset="0"/>
              </a:rPr>
              <a:t> for </a:t>
            </a:r>
            <a:r>
              <a:rPr lang="en-US" sz="1000" dirty="0" err="1">
                <a:latin typeface="Ericsson Hilda" panose="00000500000000000000" pitchFamily="2" charset="0"/>
              </a:rPr>
              <a:t>conf_thresh</a:t>
            </a:r>
            <a:r>
              <a:rPr lang="en-US" sz="1000" dirty="0">
                <a:latin typeface="Ericsson Hilda" panose="00000500000000000000" pitchFamily="2" charset="0"/>
              </a:rPr>
              <a:t> = 0.25, precision = 0.67, recall = 0.65, F1-score = 0.66 </a:t>
            </a:r>
          </a:p>
          <a:p>
            <a:r>
              <a:rPr lang="en-US" sz="1000" dirty="0">
                <a:latin typeface="Ericsson Hilda" panose="00000500000000000000" pitchFamily="2" charset="0"/>
              </a:rPr>
              <a:t> for </a:t>
            </a:r>
            <a:r>
              <a:rPr lang="en-US" sz="1000" dirty="0" err="1">
                <a:latin typeface="Ericsson Hilda" panose="00000500000000000000" pitchFamily="2" charset="0"/>
              </a:rPr>
              <a:t>conf_thresh</a:t>
            </a:r>
            <a:r>
              <a:rPr lang="en-US" sz="1000" dirty="0">
                <a:latin typeface="Ericsson Hilda" panose="00000500000000000000" pitchFamily="2" charset="0"/>
              </a:rPr>
              <a:t> = 0.25, TP = 120221, FP = 58895, FN = 63371, average </a:t>
            </a:r>
            <a:r>
              <a:rPr lang="en-US" sz="1000" dirty="0" err="1">
                <a:latin typeface="Ericsson Hilda" panose="00000500000000000000" pitchFamily="2" charset="0"/>
              </a:rPr>
              <a:t>IoU</a:t>
            </a:r>
            <a:r>
              <a:rPr lang="en-US" sz="1000" dirty="0">
                <a:latin typeface="Ericsson Hilda" panose="00000500000000000000" pitchFamily="2" charset="0"/>
              </a:rPr>
              <a:t> = 51.27 % </a:t>
            </a:r>
          </a:p>
          <a:p>
            <a:endParaRPr lang="en-US" sz="1000" dirty="0">
              <a:latin typeface="Ericsson Hilda" panose="00000500000000000000" pitchFamily="2" charset="0"/>
            </a:endParaRPr>
          </a:p>
          <a:p>
            <a:r>
              <a:rPr lang="en-US" sz="1000" dirty="0">
                <a:latin typeface="Ericsson Hilda" panose="00000500000000000000" pitchFamily="2" charset="0"/>
              </a:rPr>
              <a:t> </a:t>
            </a:r>
            <a:r>
              <a:rPr lang="en-US" sz="1000" dirty="0" err="1">
                <a:latin typeface="Ericsson Hilda" panose="00000500000000000000" pitchFamily="2" charset="0"/>
              </a:rPr>
              <a:t>IoU</a:t>
            </a:r>
            <a:r>
              <a:rPr lang="en-US" sz="1000" dirty="0">
                <a:latin typeface="Ericsson Hilda" panose="00000500000000000000" pitchFamily="2" charset="0"/>
              </a:rPr>
              <a:t> threshold = 50 %, used Area-Under-Curve for each unique Recall </a:t>
            </a:r>
          </a:p>
          <a:p>
            <a:r>
              <a:rPr lang="en-US" sz="1000" dirty="0">
                <a:latin typeface="Ericsson Hilda" panose="00000500000000000000" pitchFamily="2" charset="0"/>
              </a:rPr>
              <a:t> mean average precision (mAP@0.50) = 0.489647, or 48.96 % </a:t>
            </a:r>
          </a:p>
          <a:p>
            <a:r>
              <a:rPr lang="en-US" sz="1000" dirty="0">
                <a:latin typeface="Ericsson Hilda" panose="00000500000000000000" pitchFamily="2" charset="0"/>
              </a:rPr>
              <a:t>Total Detection Time: 3430 Seconds</a:t>
            </a:r>
          </a:p>
          <a:p>
            <a:endParaRPr lang="en-US" sz="1000" dirty="0">
              <a:latin typeface="Ericsson Hilda" panose="00000500000000000000" pitchFamily="2" charset="0"/>
            </a:endParaRPr>
          </a:p>
          <a:p>
            <a:r>
              <a:rPr lang="en-US" sz="1000" dirty="0">
                <a:latin typeface="Ericsson Hilda" panose="00000500000000000000" pitchFamily="2" charset="0"/>
              </a:rPr>
              <a:t>Set -points flag:</a:t>
            </a:r>
          </a:p>
          <a:p>
            <a:r>
              <a:rPr lang="en-US" sz="1000" dirty="0">
                <a:latin typeface="Ericsson Hilda" panose="00000500000000000000" pitchFamily="2" charset="0"/>
              </a:rPr>
              <a:t> `-points 101` for MS COCO </a:t>
            </a:r>
          </a:p>
          <a:p>
            <a:r>
              <a:rPr lang="en-US" sz="1000" dirty="0">
                <a:latin typeface="Ericsson Hilda" panose="00000500000000000000" pitchFamily="2" charset="0"/>
              </a:rPr>
              <a:t> `-points 11` for </a:t>
            </a:r>
            <a:r>
              <a:rPr lang="en-US" sz="1000" dirty="0" err="1">
                <a:latin typeface="Ericsson Hilda" panose="00000500000000000000" pitchFamily="2" charset="0"/>
              </a:rPr>
              <a:t>PascalVOC</a:t>
            </a:r>
            <a:r>
              <a:rPr lang="en-US" sz="1000" dirty="0">
                <a:latin typeface="Ericsson Hilda" panose="00000500000000000000" pitchFamily="2" charset="0"/>
              </a:rPr>
              <a:t> 2007 (uncomment `difficult` in </a:t>
            </a:r>
            <a:r>
              <a:rPr lang="en-US" sz="1000" dirty="0" err="1">
                <a:latin typeface="Ericsson Hilda" panose="00000500000000000000" pitchFamily="2" charset="0"/>
              </a:rPr>
              <a:t>voc.data</a:t>
            </a:r>
            <a:r>
              <a:rPr lang="en-US" sz="1000" dirty="0">
                <a:latin typeface="Ericsson Hilda" panose="00000500000000000000" pitchFamily="2" charset="0"/>
              </a:rPr>
              <a:t>) </a:t>
            </a:r>
          </a:p>
          <a:p>
            <a:r>
              <a:rPr lang="en-US" sz="1000" dirty="0">
                <a:latin typeface="Ericsson Hilda" panose="00000500000000000000" pitchFamily="2" charset="0"/>
              </a:rPr>
              <a:t> `-points 0` (AUC) for ImageNet, </a:t>
            </a:r>
            <a:r>
              <a:rPr lang="en-US" sz="1000" dirty="0" err="1">
                <a:latin typeface="Ericsson Hilda" panose="00000500000000000000" pitchFamily="2" charset="0"/>
              </a:rPr>
              <a:t>PascalVOC</a:t>
            </a:r>
            <a:r>
              <a:rPr lang="en-US" sz="1000" dirty="0">
                <a:latin typeface="Ericsson Hilda" panose="00000500000000000000" pitchFamily="2" charset="0"/>
              </a:rPr>
              <a:t> 2010-2012, your custom dataset</a:t>
            </a:r>
          </a:p>
          <a:p>
            <a:endParaRPr lang="en-US" sz="1000" dirty="0">
              <a:latin typeface="Ericsson Hilda" panose="00000500000000000000" pitchFamily="2" charset="0"/>
            </a:endParaRPr>
          </a:p>
          <a:p>
            <a:r>
              <a:rPr lang="en-US" sz="1000" dirty="0">
                <a:latin typeface="Ericsson Hilda" panose="00000500000000000000" pitchFamily="2" charset="0"/>
              </a:rPr>
              <a:t> </a:t>
            </a:r>
            <a:r>
              <a:rPr lang="en-US" sz="1000" dirty="0" err="1">
                <a:latin typeface="Ericsson Hilda" panose="00000500000000000000" pitchFamily="2" charset="0"/>
              </a:rPr>
              <a:t>mean_average_precision</a:t>
            </a:r>
            <a:r>
              <a:rPr lang="en-US" sz="1000" dirty="0">
                <a:latin typeface="Ericsson Hilda" panose="00000500000000000000" pitchFamily="2" charset="0"/>
              </a:rPr>
              <a:t> (mAP@0.50) = 0.489647 </a:t>
            </a:r>
          </a:p>
          <a:p>
            <a:r>
              <a:rPr lang="en-US" sz="1000" dirty="0">
                <a:latin typeface="Ericsson Hilda" panose="00000500000000000000" pitchFamily="2" charset="0"/>
              </a:rPr>
              <a:t>New best </a:t>
            </a:r>
            <a:r>
              <a:rPr lang="en-US" sz="1000" dirty="0" err="1">
                <a:latin typeface="Ericsson Hilda" panose="00000500000000000000" pitchFamily="2" charset="0"/>
              </a:rPr>
              <a:t>mAP</a:t>
            </a:r>
            <a:r>
              <a:rPr lang="en-US" sz="1000" dirty="0">
                <a:latin typeface="Ericsson Hilda" panose="00000500000000000000" pitchFamily="2" charset="0"/>
              </a:rPr>
              <a:t>!</a:t>
            </a:r>
          </a:p>
          <a:p>
            <a:r>
              <a:rPr lang="en-US" sz="1000" dirty="0">
                <a:latin typeface="Ericsson Hilda" panose="00000500000000000000" pitchFamily="2" charset="0"/>
              </a:rPr>
              <a:t>Saving weights to /content/</a:t>
            </a:r>
            <a:r>
              <a:rPr lang="en-US" sz="1000" dirty="0" err="1">
                <a:latin typeface="Ericsson Hilda" panose="00000500000000000000" pitchFamily="2" charset="0"/>
              </a:rPr>
              <a:t>gdrive</a:t>
            </a:r>
            <a:r>
              <a:rPr lang="en-US" sz="1000" dirty="0">
                <a:latin typeface="Ericsson Hilda" panose="00000500000000000000" pitchFamily="2" charset="0"/>
              </a:rPr>
              <a:t>/</a:t>
            </a:r>
            <a:r>
              <a:rPr lang="en-US" sz="1000" dirty="0" err="1">
                <a:latin typeface="Ericsson Hilda" panose="00000500000000000000" pitchFamily="2" charset="0"/>
              </a:rPr>
              <a:t>MyDrive</a:t>
            </a:r>
            <a:r>
              <a:rPr lang="en-US" sz="1000" dirty="0">
                <a:latin typeface="Ericsson Hilda" panose="00000500000000000000" pitchFamily="2" charset="0"/>
              </a:rPr>
              <a:t>/content/bdd100k/backup/Yolov4_tiny_changes_best.weights</a:t>
            </a:r>
          </a:p>
          <a:p>
            <a:r>
              <a:rPr lang="en-US" sz="1000" dirty="0">
                <a:latin typeface="Ericsson Hilda" panose="00000500000000000000" pitchFamily="2" charset="0"/>
              </a:rPr>
              <a:t>Saving weights to /content/</a:t>
            </a:r>
            <a:r>
              <a:rPr lang="en-US" sz="1000" dirty="0" err="1">
                <a:latin typeface="Ericsson Hilda" panose="00000500000000000000" pitchFamily="2" charset="0"/>
              </a:rPr>
              <a:t>gdrive</a:t>
            </a:r>
            <a:r>
              <a:rPr lang="en-US" sz="1000" dirty="0">
                <a:latin typeface="Ericsson Hilda" panose="00000500000000000000" pitchFamily="2" charset="0"/>
              </a:rPr>
              <a:t>/</a:t>
            </a:r>
            <a:r>
              <a:rPr lang="en-US" sz="1000" dirty="0" err="1">
                <a:latin typeface="Ericsson Hilda" panose="00000500000000000000" pitchFamily="2" charset="0"/>
              </a:rPr>
              <a:t>MyDrive</a:t>
            </a:r>
            <a:r>
              <a:rPr lang="en-US" sz="1000" dirty="0">
                <a:latin typeface="Ericsson Hilda" panose="00000500000000000000" pitchFamily="2" charset="0"/>
              </a:rPr>
              <a:t>/content/bdd100k/backup/Yolov4_tiny_changes_20000.weights</a:t>
            </a:r>
          </a:p>
          <a:p>
            <a:r>
              <a:rPr lang="en-US" sz="1000" dirty="0">
                <a:latin typeface="Ericsson Hilda" panose="00000500000000000000" pitchFamily="2" charset="0"/>
              </a:rPr>
              <a:t>Saving weights to /content/</a:t>
            </a:r>
            <a:r>
              <a:rPr lang="en-US" sz="1000" dirty="0" err="1">
                <a:latin typeface="Ericsson Hilda" panose="00000500000000000000" pitchFamily="2" charset="0"/>
              </a:rPr>
              <a:t>gdrive</a:t>
            </a:r>
            <a:r>
              <a:rPr lang="en-US" sz="1000" dirty="0">
                <a:latin typeface="Ericsson Hilda" panose="00000500000000000000" pitchFamily="2" charset="0"/>
              </a:rPr>
              <a:t>/</a:t>
            </a:r>
            <a:r>
              <a:rPr lang="en-US" sz="1000" dirty="0" err="1">
                <a:latin typeface="Ericsson Hilda" panose="00000500000000000000" pitchFamily="2" charset="0"/>
              </a:rPr>
              <a:t>MyDrive</a:t>
            </a:r>
            <a:r>
              <a:rPr lang="en-US" sz="1000" dirty="0">
                <a:latin typeface="Ericsson Hilda" panose="00000500000000000000" pitchFamily="2" charset="0"/>
              </a:rPr>
              <a:t>/content/bdd100k/backup/Yolov4_tiny_changes_last.weights</a:t>
            </a:r>
          </a:p>
          <a:p>
            <a:r>
              <a:rPr lang="en-US" sz="1000" dirty="0">
                <a:latin typeface="Ericsson Hilda" panose="00000500000000000000" pitchFamily="2" charset="0"/>
              </a:rPr>
              <a:t>Saving weights to /content/</a:t>
            </a:r>
            <a:r>
              <a:rPr lang="en-US" sz="1000" dirty="0" err="1">
                <a:latin typeface="Ericsson Hilda" panose="00000500000000000000" pitchFamily="2" charset="0"/>
              </a:rPr>
              <a:t>gdrive</a:t>
            </a:r>
            <a:r>
              <a:rPr lang="en-US" sz="1000" dirty="0">
                <a:latin typeface="Ericsson Hilda" panose="00000500000000000000" pitchFamily="2" charset="0"/>
              </a:rPr>
              <a:t>/</a:t>
            </a:r>
            <a:r>
              <a:rPr lang="en-US" sz="1000" dirty="0" err="1">
                <a:latin typeface="Ericsson Hilda" panose="00000500000000000000" pitchFamily="2" charset="0"/>
              </a:rPr>
              <a:t>MyDrive</a:t>
            </a:r>
            <a:r>
              <a:rPr lang="en-US" sz="1000" dirty="0">
                <a:latin typeface="Ericsson Hilda" panose="00000500000000000000" pitchFamily="2" charset="0"/>
              </a:rPr>
              <a:t>/content/bdd100k/backup/Yolov4_tiny_changes_final.weights</a:t>
            </a:r>
          </a:p>
          <a:p>
            <a:r>
              <a:rPr lang="en-US" sz="1000" dirty="0">
                <a:latin typeface="Ericsson Hilda" panose="00000500000000000000" pitchFamily="2" charset="0"/>
              </a:rPr>
              <a:t>If you want to train from the beginning, then use flag in the end of training command: -clear </a:t>
            </a:r>
          </a:p>
        </p:txBody>
      </p:sp>
      <p:sp>
        <p:nvSpPr>
          <p:cNvPr id="10" name="TextBox 9">
            <a:extLst>
              <a:ext uri="{FF2B5EF4-FFF2-40B4-BE49-F238E27FC236}">
                <a16:creationId xmlns:a16="http://schemas.microsoft.com/office/drawing/2014/main" id="{9BAA1843-E9B5-4477-B01D-FC1EBB2F3338}"/>
              </a:ext>
            </a:extLst>
          </p:cNvPr>
          <p:cNvSpPr txBox="1"/>
          <p:nvPr/>
        </p:nvSpPr>
        <p:spPr>
          <a:xfrm>
            <a:off x="344774" y="682052"/>
            <a:ext cx="6269524" cy="400110"/>
          </a:xfrm>
          <a:prstGeom prst="rect">
            <a:avLst/>
          </a:prstGeom>
          <a:noFill/>
        </p:spPr>
        <p:txBody>
          <a:bodyPr wrap="square" rtlCol="0">
            <a:spAutoFit/>
          </a:bodyPr>
          <a:lstStyle/>
          <a:p>
            <a:r>
              <a:rPr lang="en-US" sz="2000" b="1" dirty="0">
                <a:latin typeface="Ericsson Hilda" panose="00000500000000000000" pitchFamily="2" charset="0"/>
              </a:rPr>
              <a:t>Model Performance</a:t>
            </a:r>
            <a:endParaRPr lang="en-US" b="1" dirty="0">
              <a:latin typeface="Ericsson Hilda" panose="00000500000000000000" pitchFamily="2" charset="0"/>
            </a:endParaRPr>
          </a:p>
        </p:txBody>
      </p:sp>
      <p:sp>
        <p:nvSpPr>
          <p:cNvPr id="11" name="TextBox 10">
            <a:extLst>
              <a:ext uri="{FF2B5EF4-FFF2-40B4-BE49-F238E27FC236}">
                <a16:creationId xmlns:a16="http://schemas.microsoft.com/office/drawing/2014/main" id="{7F3A5051-1A7C-41B5-9DC2-DB432A255468}"/>
              </a:ext>
            </a:extLst>
          </p:cNvPr>
          <p:cNvSpPr txBox="1"/>
          <p:nvPr/>
        </p:nvSpPr>
        <p:spPr>
          <a:xfrm>
            <a:off x="6614298" y="682052"/>
            <a:ext cx="5302882" cy="400110"/>
          </a:xfrm>
          <a:prstGeom prst="rect">
            <a:avLst/>
          </a:prstGeom>
          <a:noFill/>
        </p:spPr>
        <p:txBody>
          <a:bodyPr wrap="square" rtlCol="0">
            <a:spAutoFit/>
          </a:bodyPr>
          <a:lstStyle/>
          <a:p>
            <a:r>
              <a:rPr lang="en-US" sz="2000" b="1" dirty="0">
                <a:latin typeface="Ericsson Hilda" panose="00000500000000000000" pitchFamily="2" charset="0"/>
              </a:rPr>
              <a:t>Model Training summary</a:t>
            </a:r>
            <a:endParaRPr lang="en-US" b="1" dirty="0">
              <a:latin typeface="Ericsson Hilda" panose="00000500000000000000" pitchFamily="2" charset="0"/>
            </a:endParaRPr>
          </a:p>
        </p:txBody>
      </p:sp>
      <p:sp>
        <p:nvSpPr>
          <p:cNvPr id="14" name="TextBox 13">
            <a:extLst>
              <a:ext uri="{FF2B5EF4-FFF2-40B4-BE49-F238E27FC236}">
                <a16:creationId xmlns:a16="http://schemas.microsoft.com/office/drawing/2014/main" id="{AA7C4D43-6C0A-4568-9B33-461B64B3EFF9}"/>
              </a:ext>
            </a:extLst>
          </p:cNvPr>
          <p:cNvSpPr txBox="1"/>
          <p:nvPr/>
        </p:nvSpPr>
        <p:spPr>
          <a:xfrm>
            <a:off x="6663335" y="1565972"/>
            <a:ext cx="5302882" cy="1754326"/>
          </a:xfrm>
          <a:prstGeom prst="rect">
            <a:avLst/>
          </a:prstGeom>
          <a:noFill/>
        </p:spPr>
        <p:txBody>
          <a:bodyPr wrap="square" rtlCol="0">
            <a:spAutoFit/>
          </a:bodyPr>
          <a:lstStyle/>
          <a:p>
            <a:r>
              <a:rPr lang="en-US" dirty="0">
                <a:latin typeface="Ericsson Hilda" panose="00000500000000000000" pitchFamily="2" charset="0"/>
              </a:rPr>
              <a:t>Lowest AP is for class = 6, Train. Because of less number of training images</a:t>
            </a:r>
          </a:p>
          <a:p>
            <a:r>
              <a:rPr lang="en-US" dirty="0">
                <a:latin typeface="Ericsson Hilda" panose="00000500000000000000" pitchFamily="2" charset="0"/>
              </a:rPr>
              <a:t>Best AP is for class =0 ,car. Highest number of BB for cars in all dataset</a:t>
            </a:r>
            <a:br>
              <a:rPr lang="en-US" dirty="0">
                <a:latin typeface="Ericsson Hilda" panose="00000500000000000000" pitchFamily="2" charset="0"/>
              </a:rPr>
            </a:br>
            <a:br>
              <a:rPr lang="en-US" dirty="0">
                <a:latin typeface="Ericsson Hilda" panose="00000500000000000000" pitchFamily="2" charset="0"/>
              </a:rPr>
            </a:br>
            <a:r>
              <a:rPr lang="en-US" dirty="0">
                <a:latin typeface="Ericsson Hilda" panose="00000500000000000000" pitchFamily="2" charset="0"/>
              </a:rPr>
              <a:t>MAP is 48.9%</a:t>
            </a:r>
          </a:p>
        </p:txBody>
      </p:sp>
    </p:spTree>
    <p:extLst>
      <p:ext uri="{BB962C8B-B14F-4D97-AF65-F5344CB8AC3E}">
        <p14:creationId xmlns:p14="http://schemas.microsoft.com/office/powerpoint/2010/main" val="3603621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BF7D6E-657F-48AB-8267-B636A04B5CB3}"/>
              </a:ext>
            </a:extLst>
          </p:cNvPr>
          <p:cNvSpPr/>
          <p:nvPr/>
        </p:nvSpPr>
        <p:spPr>
          <a:xfrm>
            <a:off x="867" y="0"/>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RESULTS on Indian road traffic image</a:t>
            </a:r>
          </a:p>
        </p:txBody>
      </p:sp>
      <p:pic>
        <p:nvPicPr>
          <p:cNvPr id="6" name="Picture 5">
            <a:extLst>
              <a:ext uri="{FF2B5EF4-FFF2-40B4-BE49-F238E27FC236}">
                <a16:creationId xmlns:a16="http://schemas.microsoft.com/office/drawing/2014/main" id="{E885A618-621C-4168-81E4-877CD9B3B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6" y="1239864"/>
            <a:ext cx="5602636" cy="4680489"/>
          </a:xfrm>
          <a:prstGeom prst="rect">
            <a:avLst/>
          </a:prstGeom>
        </p:spPr>
      </p:pic>
      <p:pic>
        <p:nvPicPr>
          <p:cNvPr id="8" name="Picture 7">
            <a:extLst>
              <a:ext uri="{FF2B5EF4-FFF2-40B4-BE49-F238E27FC236}">
                <a16:creationId xmlns:a16="http://schemas.microsoft.com/office/drawing/2014/main" id="{746BE58E-74BB-4F33-8ABA-6B6C4E45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066" y="1239864"/>
            <a:ext cx="5874045" cy="4680488"/>
          </a:xfrm>
          <a:prstGeom prst="rect">
            <a:avLst/>
          </a:prstGeom>
        </p:spPr>
      </p:pic>
    </p:spTree>
    <p:extLst>
      <p:ext uri="{BB962C8B-B14F-4D97-AF65-F5344CB8AC3E}">
        <p14:creationId xmlns:p14="http://schemas.microsoft.com/office/powerpoint/2010/main" val="361244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33E429-90C0-4806-B6E6-63186D70A7DF}"/>
              </a:ext>
            </a:extLst>
          </p:cNvPr>
          <p:cNvSpPr/>
          <p:nvPr/>
        </p:nvSpPr>
        <p:spPr>
          <a:xfrm>
            <a:off x="0" y="-98374"/>
            <a:ext cx="12191133" cy="769441"/>
          </a:xfrm>
          <a:prstGeom prst="rect">
            <a:avLst/>
          </a:prstGeom>
          <a:solidFill>
            <a:schemeClr val="bg1">
              <a:lumMod val="65000"/>
            </a:schemeClr>
          </a:solidFill>
          <a:ln>
            <a:noFill/>
          </a:ln>
        </p:spPr>
        <p:txBody>
          <a:bodyPr wrap="square">
            <a:spAutoFit/>
          </a:bodyPr>
          <a:lstStyle/>
          <a:p>
            <a:pPr lvl="0"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Introduction of Team members</a:t>
            </a:r>
          </a:p>
        </p:txBody>
      </p:sp>
      <p:sp>
        <p:nvSpPr>
          <p:cNvPr id="12" name="Rectangle 11">
            <a:extLst>
              <a:ext uri="{FF2B5EF4-FFF2-40B4-BE49-F238E27FC236}">
                <a16:creationId xmlns:a16="http://schemas.microsoft.com/office/drawing/2014/main" id="{8183C546-061C-40B0-AF67-B9234A0997C3}"/>
              </a:ext>
            </a:extLst>
          </p:cNvPr>
          <p:cNvSpPr/>
          <p:nvPr/>
        </p:nvSpPr>
        <p:spPr>
          <a:xfrm>
            <a:off x="3994749" y="1691845"/>
            <a:ext cx="4484882" cy="555163"/>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Ericsson Hilda" panose="00000500000000000000" pitchFamily="2" charset="0"/>
                <a:cs typeface="Segoe UI" panose="020B0502040204020203" pitchFamily="34" charset="0"/>
              </a:rPr>
              <a:t>Works for Conduent and has </a:t>
            </a:r>
          </a:p>
          <a:p>
            <a:pPr algn="ctr"/>
            <a:r>
              <a:rPr lang="en-US" sz="1400" dirty="0">
                <a:solidFill>
                  <a:schemeClr val="tx1"/>
                </a:solidFill>
                <a:latin typeface="Ericsson Hilda" panose="00000500000000000000" pitchFamily="2" charset="0"/>
                <a:cs typeface="Segoe UI" panose="020B0502040204020203" pitchFamily="34" charset="0"/>
              </a:rPr>
              <a:t>           7 years of experience in Healthcare domain</a:t>
            </a:r>
          </a:p>
        </p:txBody>
      </p:sp>
      <p:sp>
        <p:nvSpPr>
          <p:cNvPr id="13" name="Flowchart: Connector 12">
            <a:extLst>
              <a:ext uri="{FF2B5EF4-FFF2-40B4-BE49-F238E27FC236}">
                <a16:creationId xmlns:a16="http://schemas.microsoft.com/office/drawing/2014/main" id="{4FEBE5E8-974F-48E8-B184-62F3F1CDF07C}"/>
              </a:ext>
            </a:extLst>
          </p:cNvPr>
          <p:cNvSpPr/>
          <p:nvPr/>
        </p:nvSpPr>
        <p:spPr>
          <a:xfrm>
            <a:off x="2921179" y="1695234"/>
            <a:ext cx="1208770" cy="551774"/>
          </a:xfrm>
          <a:prstGeom prst="flowChartConnecto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ricsson Hilda" panose="00000500000000000000" pitchFamily="2" charset="0"/>
                <a:cs typeface="Segoe UI" panose="020B0502040204020203" pitchFamily="34" charset="0"/>
              </a:rPr>
              <a:t>Vanita</a:t>
            </a:r>
            <a:r>
              <a:rPr lang="en-US" dirty="0">
                <a:latin typeface="Ericsson Hilda" panose="00000500000000000000" pitchFamily="2" charset="0"/>
              </a:rPr>
              <a:t> </a:t>
            </a:r>
            <a:endParaRPr lang="en-IN" dirty="0">
              <a:latin typeface="Ericsson Hilda" panose="00000500000000000000" pitchFamily="2" charset="0"/>
            </a:endParaRPr>
          </a:p>
        </p:txBody>
      </p:sp>
      <p:sp>
        <p:nvSpPr>
          <p:cNvPr id="24" name="Rectangle 23">
            <a:extLst>
              <a:ext uri="{FF2B5EF4-FFF2-40B4-BE49-F238E27FC236}">
                <a16:creationId xmlns:a16="http://schemas.microsoft.com/office/drawing/2014/main" id="{DB5CA898-9CB0-4C13-8135-18F39C0C66B8}"/>
              </a:ext>
            </a:extLst>
          </p:cNvPr>
          <p:cNvSpPr/>
          <p:nvPr/>
        </p:nvSpPr>
        <p:spPr>
          <a:xfrm>
            <a:off x="3994750" y="2921018"/>
            <a:ext cx="4484882" cy="5079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Ericsson Hilda" panose="00000500000000000000" pitchFamily="2" charset="0"/>
                <a:cs typeface="Segoe UI" panose="020B0502040204020203" pitchFamily="34" charset="0"/>
              </a:rPr>
              <a:t>Works for Ericson as Senior Network Engineer has 7 years of experience in network</a:t>
            </a:r>
          </a:p>
        </p:txBody>
      </p:sp>
      <p:sp>
        <p:nvSpPr>
          <p:cNvPr id="26" name="Flowchart: Connector 25">
            <a:extLst>
              <a:ext uri="{FF2B5EF4-FFF2-40B4-BE49-F238E27FC236}">
                <a16:creationId xmlns:a16="http://schemas.microsoft.com/office/drawing/2014/main" id="{B1574C53-4C31-4828-8F58-4F03753DBE26}"/>
              </a:ext>
            </a:extLst>
          </p:cNvPr>
          <p:cNvSpPr/>
          <p:nvPr/>
        </p:nvSpPr>
        <p:spPr>
          <a:xfrm>
            <a:off x="2921179" y="2936929"/>
            <a:ext cx="1307921" cy="492072"/>
          </a:xfrm>
          <a:prstGeom prst="flowChartConnecto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latin typeface="Ericsson Hilda" panose="00000500000000000000" pitchFamily="2" charset="0"/>
                <a:cs typeface="Segoe UI" panose="020B0502040204020203" pitchFamily="34" charset="0"/>
              </a:rPr>
              <a:t>Bharat</a:t>
            </a:r>
          </a:p>
        </p:txBody>
      </p:sp>
      <p:sp>
        <p:nvSpPr>
          <p:cNvPr id="32" name="Rectangle 31">
            <a:extLst>
              <a:ext uri="{FF2B5EF4-FFF2-40B4-BE49-F238E27FC236}">
                <a16:creationId xmlns:a16="http://schemas.microsoft.com/office/drawing/2014/main" id="{4F97FB31-DB21-432D-817E-56738E2C6394}"/>
              </a:ext>
            </a:extLst>
          </p:cNvPr>
          <p:cNvSpPr/>
          <p:nvPr/>
        </p:nvSpPr>
        <p:spPr>
          <a:xfrm>
            <a:off x="3994749" y="4140831"/>
            <a:ext cx="4484882" cy="5148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Ericsson Hilda" panose="00000500000000000000" pitchFamily="2" charset="0"/>
                <a:cs typeface="Segoe UI" panose="020B0502040204020203" pitchFamily="34" charset="0"/>
              </a:rPr>
              <a:t>       Works as Mathematics teacher leading an academy</a:t>
            </a:r>
            <a:endParaRPr lang="en-IN" sz="1400" dirty="0">
              <a:solidFill>
                <a:schemeClr val="tx1"/>
              </a:solidFill>
              <a:latin typeface="Ericsson Hilda" panose="00000500000000000000" pitchFamily="2" charset="0"/>
              <a:cs typeface="Segoe UI" panose="020B0502040204020203" pitchFamily="34" charset="0"/>
            </a:endParaRPr>
          </a:p>
        </p:txBody>
      </p:sp>
      <p:sp>
        <p:nvSpPr>
          <p:cNvPr id="34" name="Flowchart: Connector 33">
            <a:extLst>
              <a:ext uri="{FF2B5EF4-FFF2-40B4-BE49-F238E27FC236}">
                <a16:creationId xmlns:a16="http://schemas.microsoft.com/office/drawing/2014/main" id="{B889920E-3C1A-46F5-B9D0-5C66EC457F02}"/>
              </a:ext>
            </a:extLst>
          </p:cNvPr>
          <p:cNvSpPr/>
          <p:nvPr/>
        </p:nvSpPr>
        <p:spPr>
          <a:xfrm>
            <a:off x="2764324" y="4118921"/>
            <a:ext cx="1621630" cy="536761"/>
          </a:xfrm>
          <a:prstGeom prst="flowChartConnector">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Ericsson Hilda" panose="00000500000000000000" pitchFamily="2" charset="0"/>
                <a:cs typeface="Segoe UI" panose="020B0502040204020203" pitchFamily="34" charset="0"/>
              </a:rPr>
              <a:t>Manohar</a:t>
            </a:r>
            <a:endParaRPr lang="en-IN" dirty="0">
              <a:solidFill>
                <a:schemeClr val="bg1"/>
              </a:solidFill>
              <a:latin typeface="Ericsson Hilda" panose="00000500000000000000" pitchFamily="2" charset="0"/>
              <a:cs typeface="Segoe UI" panose="020B0502040204020203" pitchFamily="34" charset="0"/>
            </a:endParaRPr>
          </a:p>
        </p:txBody>
      </p:sp>
    </p:spTree>
    <p:extLst>
      <p:ext uri="{BB962C8B-B14F-4D97-AF65-F5344CB8AC3E}">
        <p14:creationId xmlns:p14="http://schemas.microsoft.com/office/powerpoint/2010/main" val="3433486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84CCF0-7ED0-4D77-9856-25B16DD8F23E}"/>
              </a:ext>
            </a:extLst>
          </p:cNvPr>
          <p:cNvSpPr>
            <a:spLocks noGrp="1"/>
          </p:cNvSpPr>
          <p:nvPr>
            <p:ph sz="half" idx="1"/>
          </p:nvPr>
        </p:nvSpPr>
        <p:spPr/>
        <p:txBody>
          <a:bodyPr/>
          <a:lstStyle/>
          <a:p>
            <a:r>
              <a:rPr lang="en-US" dirty="0"/>
              <a:t>Input Video</a:t>
            </a:r>
          </a:p>
        </p:txBody>
      </p:sp>
      <p:sp>
        <p:nvSpPr>
          <p:cNvPr id="6" name="Content Placeholder 5">
            <a:extLst>
              <a:ext uri="{FF2B5EF4-FFF2-40B4-BE49-F238E27FC236}">
                <a16:creationId xmlns:a16="http://schemas.microsoft.com/office/drawing/2014/main" id="{0410AA94-CE9B-477B-8FEB-D3E6831E1DA6}"/>
              </a:ext>
            </a:extLst>
          </p:cNvPr>
          <p:cNvSpPr>
            <a:spLocks noGrp="1"/>
          </p:cNvSpPr>
          <p:nvPr>
            <p:ph sz="half" idx="2"/>
          </p:nvPr>
        </p:nvSpPr>
        <p:spPr/>
        <p:txBody>
          <a:bodyPr/>
          <a:lstStyle/>
          <a:p>
            <a:r>
              <a:rPr lang="en-US" dirty="0"/>
              <a:t>Output Video file</a:t>
            </a:r>
          </a:p>
        </p:txBody>
      </p:sp>
      <p:pic>
        <p:nvPicPr>
          <p:cNvPr id="8" name="Video 7">
            <a:hlinkClick r:id="" action="ppaction://media"/>
            <a:extLst>
              <a:ext uri="{FF2B5EF4-FFF2-40B4-BE49-F238E27FC236}">
                <a16:creationId xmlns:a16="http://schemas.microsoft.com/office/drawing/2014/main" id="{FDC22C63-F08C-4EBD-BC91-DEFFDB60C7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8820" y="3000164"/>
            <a:ext cx="3048000" cy="1714500"/>
          </a:xfrm>
          <a:prstGeom prst="rect">
            <a:avLst/>
          </a:prstGeom>
        </p:spPr>
      </p:pic>
      <p:pic>
        <p:nvPicPr>
          <p:cNvPr id="10" name="Video 9">
            <a:hlinkClick r:id="" action="ppaction://media"/>
            <a:extLst>
              <a:ext uri="{FF2B5EF4-FFF2-40B4-BE49-F238E27FC236}">
                <a16:creationId xmlns:a16="http://schemas.microsoft.com/office/drawing/2014/main" id="{919943C7-DAC2-427B-ADD3-A2B79C7EC22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345180" y="3000164"/>
            <a:ext cx="3048000" cy="1714500"/>
          </a:xfrm>
          <a:prstGeom prst="rect">
            <a:avLst/>
          </a:prstGeom>
        </p:spPr>
      </p:pic>
    </p:spTree>
    <p:extLst>
      <p:ext uri="{BB962C8B-B14F-4D97-AF65-F5344CB8AC3E}">
        <p14:creationId xmlns:p14="http://schemas.microsoft.com/office/powerpoint/2010/main" val="39437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49" fill="hold"/>
                                        <p:tgtEl>
                                          <p:spTgt spid="10"/>
                                        </p:tgtEl>
                                      </p:cBhvr>
                                    </p:cmd>
                                  </p:childTnLst>
                                </p:cTn>
                              </p:par>
                              <p:par>
                                <p:cTn id="7" presetID="1" presetClass="mediacall" presetSubtype="0" fill="hold" nodeType="withEffect">
                                  <p:stCondLst>
                                    <p:cond delay="0"/>
                                  </p:stCondLst>
                                  <p:childTnLst>
                                    <p:cmd type="call" cmd="playFrom(0.0)">
                                      <p:cBhvr>
                                        <p:cTn id="8" dur="111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mute="1">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16AAA-838C-4D10-AC65-26D0BC32B1FA}"/>
              </a:ext>
            </a:extLst>
          </p:cNvPr>
          <p:cNvPicPr>
            <a:picLocks noChangeAspect="1"/>
          </p:cNvPicPr>
          <p:nvPr/>
        </p:nvPicPr>
        <p:blipFill>
          <a:blip r:embed="rId2"/>
          <a:stretch>
            <a:fillRect/>
          </a:stretch>
        </p:blipFill>
        <p:spPr>
          <a:xfrm>
            <a:off x="2454160" y="955521"/>
            <a:ext cx="7282811" cy="5080001"/>
          </a:xfrm>
          <a:prstGeom prst="rect">
            <a:avLst/>
          </a:prstGeom>
        </p:spPr>
      </p:pic>
      <p:sp>
        <p:nvSpPr>
          <p:cNvPr id="7" name="Rectangle 6">
            <a:extLst>
              <a:ext uri="{FF2B5EF4-FFF2-40B4-BE49-F238E27FC236}">
                <a16:creationId xmlns:a16="http://schemas.microsoft.com/office/drawing/2014/main" id="{509CDE40-2930-410B-8D7D-1C8AE86CDF9C}"/>
              </a:ext>
            </a:extLst>
          </p:cNvPr>
          <p:cNvSpPr/>
          <p:nvPr/>
        </p:nvSpPr>
        <p:spPr>
          <a:xfrm>
            <a:off x="-2" y="0"/>
            <a:ext cx="12191133" cy="707886"/>
          </a:xfrm>
          <a:prstGeom prst="rect">
            <a:avLst/>
          </a:prstGeom>
          <a:solidFill>
            <a:schemeClr val="bg1">
              <a:lumMod val="65000"/>
            </a:schemeClr>
          </a:solidFill>
          <a:ln>
            <a:noFill/>
          </a:ln>
        </p:spPr>
        <p:txBody>
          <a:bodyPr wrap="square">
            <a:spAutoFit/>
          </a:bodyPr>
          <a:lstStyle/>
          <a:p>
            <a:pPr algn="ctr" defTabSz="932205" eaLnBrk="0" fontAlgn="base" hangingPunct="0">
              <a:spcAft>
                <a:spcPct val="0"/>
              </a:spcAft>
              <a:defRPr/>
            </a:pPr>
            <a:r>
              <a:rPr lang="en-US" sz="4000" dirty="0">
                <a:solidFill>
                  <a:schemeClr val="bg1"/>
                </a:solidFill>
                <a:latin typeface="Ericsson Hilda" panose="00000500000000000000" pitchFamily="2" charset="0"/>
              </a:rPr>
              <a:t>Local machine web deployment </a:t>
            </a:r>
            <a:r>
              <a:rPr lang="en-GB" altLang="en-US" sz="4000" kern="0" dirty="0">
                <a:solidFill>
                  <a:schemeClr val="bg1"/>
                </a:solidFill>
                <a:latin typeface="Ericsson Hilda" panose="00000500000000000000" pitchFamily="2" charset="0"/>
                <a:cs typeface="Segoe UI" panose="020B0502040204020203" pitchFamily="34" charset="0"/>
              </a:rPr>
              <a:t> </a:t>
            </a:r>
          </a:p>
        </p:txBody>
      </p:sp>
    </p:spTree>
    <p:extLst>
      <p:ext uri="{BB962C8B-B14F-4D97-AF65-F5344CB8AC3E}">
        <p14:creationId xmlns:p14="http://schemas.microsoft.com/office/powerpoint/2010/main" val="3467125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9CDE40-2930-410B-8D7D-1C8AE86CDF9C}"/>
              </a:ext>
            </a:extLst>
          </p:cNvPr>
          <p:cNvSpPr/>
          <p:nvPr/>
        </p:nvSpPr>
        <p:spPr>
          <a:xfrm>
            <a:off x="30912" y="0"/>
            <a:ext cx="12191133" cy="646331"/>
          </a:xfrm>
          <a:prstGeom prst="rect">
            <a:avLst/>
          </a:prstGeom>
          <a:solidFill>
            <a:schemeClr val="bg1">
              <a:lumMod val="65000"/>
            </a:schemeClr>
          </a:solidFill>
          <a:ln>
            <a:noFill/>
          </a:ln>
        </p:spPr>
        <p:txBody>
          <a:bodyPr wrap="square">
            <a:spAutoFit/>
          </a:bodyPr>
          <a:lstStyle/>
          <a:p>
            <a:pPr algn="ctr" defTabSz="932205" eaLnBrk="0" fontAlgn="base" hangingPunct="0">
              <a:spcAft>
                <a:spcPct val="0"/>
              </a:spcAft>
              <a:defRPr/>
            </a:pPr>
            <a:r>
              <a:rPr lang="en-US" sz="3600" dirty="0">
                <a:solidFill>
                  <a:schemeClr val="bg1"/>
                </a:solidFill>
                <a:latin typeface="Ericsson Hilda" panose="00000500000000000000" pitchFamily="2" charset="0"/>
              </a:rPr>
              <a:t>Project Challenges and solution </a:t>
            </a:r>
            <a:endParaRPr lang="en-GB" altLang="en-US" sz="3600" kern="0" dirty="0">
              <a:solidFill>
                <a:schemeClr val="bg1"/>
              </a:solidFill>
              <a:latin typeface="Ericsson Hilda" panose="00000500000000000000" pitchFamily="2" charset="0"/>
              <a:cs typeface="Segoe UI" panose="020B0502040204020203" pitchFamily="34" charset="0"/>
            </a:endParaRPr>
          </a:p>
        </p:txBody>
      </p:sp>
      <p:sp>
        <p:nvSpPr>
          <p:cNvPr id="6" name="Title 5">
            <a:extLst>
              <a:ext uri="{FF2B5EF4-FFF2-40B4-BE49-F238E27FC236}">
                <a16:creationId xmlns:a16="http://schemas.microsoft.com/office/drawing/2014/main" id="{107514EA-DA86-4478-862F-77A406E351AD}"/>
              </a:ext>
            </a:extLst>
          </p:cNvPr>
          <p:cNvSpPr>
            <a:spLocks noGrp="1"/>
          </p:cNvSpPr>
          <p:nvPr>
            <p:ph type="title"/>
          </p:nvPr>
        </p:nvSpPr>
        <p:spPr>
          <a:xfrm>
            <a:off x="1097278" y="286603"/>
            <a:ext cx="10058402" cy="1450757"/>
          </a:xfrm>
        </p:spPr>
        <p:txBody>
          <a:bodyPr>
            <a:normAutofit/>
          </a:bodyPr>
          <a:lstStyle/>
          <a:p>
            <a:r>
              <a:rPr lang="en-US" sz="4400" dirty="0">
                <a:latin typeface="Ericsson Hilda" panose="00000500000000000000" pitchFamily="2" charset="0"/>
              </a:rPr>
              <a:t>Issues				    Resolution</a:t>
            </a:r>
          </a:p>
        </p:txBody>
      </p:sp>
      <p:sp>
        <p:nvSpPr>
          <p:cNvPr id="8" name="Content Placeholder 7">
            <a:extLst>
              <a:ext uri="{FF2B5EF4-FFF2-40B4-BE49-F238E27FC236}">
                <a16:creationId xmlns:a16="http://schemas.microsoft.com/office/drawing/2014/main" id="{7810E106-9FF4-4EBD-A294-75A87510958F}"/>
              </a:ext>
            </a:extLst>
          </p:cNvPr>
          <p:cNvSpPr>
            <a:spLocks noGrp="1"/>
          </p:cNvSpPr>
          <p:nvPr>
            <p:ph sz="half" idx="1"/>
          </p:nvPr>
        </p:nvSpPr>
        <p:spPr/>
        <p:txBody>
          <a:bodyPr>
            <a:normAutofit/>
          </a:bodyPr>
          <a:lstStyle/>
          <a:p>
            <a:r>
              <a:rPr lang="en-US" sz="1800" dirty="0">
                <a:latin typeface="Ericsson Hilda" panose="00000500000000000000" pitchFamily="2" charset="0"/>
              </a:rPr>
              <a:t>1- </a:t>
            </a:r>
            <a:r>
              <a:rPr lang="en-US" sz="1800" dirty="0" err="1">
                <a:latin typeface="Ericsson Hilda" panose="00000500000000000000" pitchFamily="2" charset="0"/>
              </a:rPr>
              <a:t>Gdrive</a:t>
            </a:r>
            <a:r>
              <a:rPr lang="en-US" sz="1800" dirty="0">
                <a:latin typeface="Ericsson Hilda" panose="00000500000000000000" pitchFamily="2" charset="0"/>
              </a:rPr>
              <a:t> memory size</a:t>
            </a:r>
            <a:br>
              <a:rPr lang="en-US" sz="1800" dirty="0">
                <a:latin typeface="Ericsson Hilda" panose="00000500000000000000" pitchFamily="2" charset="0"/>
              </a:rPr>
            </a:br>
            <a:r>
              <a:rPr lang="en-US" sz="1800" dirty="0">
                <a:latin typeface="Ericsson Hilda" panose="00000500000000000000" pitchFamily="2" charset="0"/>
              </a:rPr>
              <a:t>2- Continuous availability of GPU</a:t>
            </a:r>
            <a:br>
              <a:rPr lang="en-US" sz="1800" dirty="0">
                <a:latin typeface="Ericsson Hilda" panose="00000500000000000000" pitchFamily="2" charset="0"/>
              </a:rPr>
            </a:br>
            <a:r>
              <a:rPr lang="en-US" sz="1800" dirty="0">
                <a:latin typeface="Ericsson Hilda" panose="00000500000000000000" pitchFamily="2" charset="0"/>
              </a:rPr>
              <a:t>3- Confidence score was not readable</a:t>
            </a:r>
          </a:p>
          <a:p>
            <a:endParaRPr lang="en-US" sz="1800" dirty="0">
              <a:latin typeface="Ericsson Hilda" panose="00000500000000000000" pitchFamily="2" charset="0"/>
            </a:endParaRPr>
          </a:p>
        </p:txBody>
      </p:sp>
      <p:sp>
        <p:nvSpPr>
          <p:cNvPr id="9" name="Content Placeholder 8">
            <a:extLst>
              <a:ext uri="{FF2B5EF4-FFF2-40B4-BE49-F238E27FC236}">
                <a16:creationId xmlns:a16="http://schemas.microsoft.com/office/drawing/2014/main" id="{461C0C23-2CD6-4C50-B518-8F55A506EDE7}"/>
              </a:ext>
            </a:extLst>
          </p:cNvPr>
          <p:cNvSpPr>
            <a:spLocks noGrp="1"/>
          </p:cNvSpPr>
          <p:nvPr>
            <p:ph sz="half" idx="2"/>
          </p:nvPr>
        </p:nvSpPr>
        <p:spPr/>
        <p:txBody>
          <a:bodyPr>
            <a:normAutofit/>
          </a:bodyPr>
          <a:lstStyle/>
          <a:p>
            <a:r>
              <a:rPr lang="en-US" sz="1800" dirty="0">
                <a:latin typeface="Ericsson Hilda" panose="00000500000000000000" pitchFamily="2" charset="0"/>
              </a:rPr>
              <a:t>1- New Google account</a:t>
            </a:r>
            <a:br>
              <a:rPr lang="en-US" sz="1800" dirty="0">
                <a:latin typeface="Ericsson Hilda" panose="00000500000000000000" pitchFamily="2" charset="0"/>
              </a:rPr>
            </a:br>
            <a:r>
              <a:rPr lang="en-US" sz="1800" dirty="0">
                <a:latin typeface="Ericsson Hilda" panose="00000500000000000000" pitchFamily="2" charset="0"/>
              </a:rPr>
              <a:t>2- Buy Google </a:t>
            </a:r>
            <a:r>
              <a:rPr lang="en-US" sz="1800" dirty="0" err="1">
                <a:latin typeface="Ericsson Hilda" panose="00000500000000000000" pitchFamily="2" charset="0"/>
              </a:rPr>
              <a:t>colab</a:t>
            </a:r>
            <a:r>
              <a:rPr lang="en-US" sz="1800" dirty="0">
                <a:latin typeface="Ericsson Hilda" panose="00000500000000000000" pitchFamily="2" charset="0"/>
              </a:rPr>
              <a:t> pro</a:t>
            </a:r>
            <a:br>
              <a:rPr lang="en-US" sz="1800" dirty="0">
                <a:latin typeface="Ericsson Hilda" panose="00000500000000000000" pitchFamily="2" charset="0"/>
              </a:rPr>
            </a:br>
            <a:r>
              <a:rPr lang="en-US" sz="1800" dirty="0">
                <a:latin typeface="Ericsson Hilda" panose="00000500000000000000" pitchFamily="2" charset="0"/>
              </a:rPr>
              <a:t>3a- </a:t>
            </a:r>
            <a:r>
              <a:rPr lang="en-US" sz="1800" b="0" i="0" dirty="0">
                <a:solidFill>
                  <a:srgbClr val="0A0A0A"/>
                </a:solidFill>
                <a:effectLst/>
                <a:latin typeface="Ericsson Hilda" panose="00000500000000000000" pitchFamily="2" charset="0"/>
              </a:rPr>
              <a:t>Set </a:t>
            </a:r>
            <a:r>
              <a:rPr lang="en-US" sz="1800" b="1" i="0" dirty="0">
                <a:solidFill>
                  <a:srgbClr val="0A0A0A"/>
                </a:solidFill>
                <a:effectLst/>
                <a:latin typeface="Ericsson Hilda" panose="00000500000000000000" pitchFamily="2" charset="0"/>
              </a:rPr>
              <a:t>LIBSO=1 will create the shared library of the </a:t>
            </a:r>
            <a:r>
              <a:rPr lang="en-US" sz="1800" b="0" i="0" dirty="0">
                <a:solidFill>
                  <a:srgbClr val="0A0A0A"/>
                </a:solidFill>
                <a:effectLst/>
                <a:latin typeface="Ericsson Hilda" panose="00000500000000000000" pitchFamily="2" charset="0"/>
              </a:rPr>
              <a:t>darknet, ‘</a:t>
            </a:r>
            <a:r>
              <a:rPr lang="en-US" sz="1800" b="0" i="1" dirty="0">
                <a:solidFill>
                  <a:srgbClr val="0A0A0A"/>
                </a:solidFill>
                <a:effectLst/>
                <a:latin typeface="Ericsson Hilda" panose="00000500000000000000" pitchFamily="2" charset="0"/>
              </a:rPr>
              <a:t>libdarknet.so</a:t>
            </a:r>
            <a:r>
              <a:rPr lang="en-US" sz="1800" b="0" i="0" dirty="0">
                <a:solidFill>
                  <a:srgbClr val="0A0A0A"/>
                </a:solidFill>
                <a:effectLst/>
                <a:latin typeface="Ericsson Hilda" panose="00000500000000000000" pitchFamily="2" charset="0"/>
              </a:rPr>
              <a:t>‘, which is used to interface darknet and </a:t>
            </a:r>
            <a:r>
              <a:rPr lang="en-US" sz="1800" b="1" i="0" dirty="0">
                <a:solidFill>
                  <a:srgbClr val="0A0A0A"/>
                </a:solidFill>
                <a:effectLst/>
                <a:latin typeface="Ericsson Hilda" panose="00000500000000000000" pitchFamily="2" charset="0"/>
              </a:rPr>
              <a:t>Python</a:t>
            </a:r>
            <a:r>
              <a:rPr lang="en-US" sz="1800" b="0" i="0" dirty="0">
                <a:solidFill>
                  <a:srgbClr val="0A0A0A"/>
                </a:solidFill>
                <a:effectLst/>
                <a:latin typeface="Ericsson Hilda" panose="00000500000000000000" pitchFamily="2" charset="0"/>
              </a:rPr>
              <a:t>.</a:t>
            </a:r>
          </a:p>
          <a:p>
            <a:pPr algn="l" fontAlgn="base"/>
            <a:r>
              <a:rPr lang="en-US" sz="1800" dirty="0">
                <a:solidFill>
                  <a:srgbClr val="0A0A0A"/>
                </a:solidFill>
                <a:latin typeface="Ericsson Hilda" panose="00000500000000000000" pitchFamily="2" charset="0"/>
              </a:rPr>
              <a:t>3b- </a:t>
            </a:r>
            <a:r>
              <a:rPr lang="en-US" sz="1800" b="0" i="0" dirty="0">
                <a:solidFill>
                  <a:srgbClr val="0A0A0A"/>
                </a:solidFill>
                <a:effectLst/>
                <a:latin typeface="Ericsson Hilda" panose="00000500000000000000" pitchFamily="2" charset="0"/>
              </a:rPr>
              <a:t>set </a:t>
            </a:r>
            <a:r>
              <a:rPr lang="en-US" sz="1800" b="1" i="0" dirty="0">
                <a:solidFill>
                  <a:srgbClr val="0A0A0A"/>
                </a:solidFill>
                <a:effectLst/>
                <a:latin typeface="Ericsson Hilda" panose="00000500000000000000" pitchFamily="2" charset="0"/>
              </a:rPr>
              <a:t>GPU=1</a:t>
            </a:r>
            <a:r>
              <a:rPr lang="en-US" sz="1800" b="0" i="0" dirty="0">
                <a:solidFill>
                  <a:srgbClr val="0A0A0A"/>
                </a:solidFill>
                <a:effectLst/>
                <a:latin typeface="Ericsson Hilda" panose="00000500000000000000" pitchFamily="2" charset="0"/>
              </a:rPr>
              <a:t> and </a:t>
            </a:r>
            <a:r>
              <a:rPr lang="en-US" sz="1800" b="1" i="0" dirty="0">
                <a:solidFill>
                  <a:srgbClr val="0A0A0A"/>
                </a:solidFill>
                <a:effectLst/>
                <a:latin typeface="Ericsson Hilda" panose="00000500000000000000" pitchFamily="2" charset="0"/>
              </a:rPr>
              <a:t>CUDNN=1</a:t>
            </a:r>
            <a:r>
              <a:rPr lang="en-US" sz="1800" b="0" i="0" dirty="0">
                <a:solidFill>
                  <a:srgbClr val="0A0A0A"/>
                </a:solidFill>
                <a:effectLst/>
                <a:latin typeface="Ericsson Hilda" panose="00000500000000000000" pitchFamily="2" charset="0"/>
              </a:rPr>
              <a:t> to speedup on GPU</a:t>
            </a:r>
          </a:p>
          <a:p>
            <a:pPr algn="l" fontAlgn="base"/>
            <a:r>
              <a:rPr lang="en-US" sz="1800" b="0" i="0" dirty="0">
                <a:solidFill>
                  <a:srgbClr val="0A0A0A"/>
                </a:solidFill>
                <a:effectLst/>
                <a:latin typeface="Ericsson Hilda" panose="00000500000000000000" pitchFamily="2" charset="0"/>
              </a:rPr>
              <a:t>set </a:t>
            </a:r>
            <a:r>
              <a:rPr lang="en-US" sz="1800" b="1" i="0" dirty="0">
                <a:solidFill>
                  <a:srgbClr val="0A0A0A"/>
                </a:solidFill>
                <a:effectLst/>
                <a:latin typeface="Ericsson Hilda" panose="00000500000000000000" pitchFamily="2" charset="0"/>
              </a:rPr>
              <a:t>CUDNN_HALF=1</a:t>
            </a:r>
            <a:r>
              <a:rPr lang="en-US" sz="1800" b="0" i="0" dirty="0">
                <a:solidFill>
                  <a:srgbClr val="0A0A0A"/>
                </a:solidFill>
                <a:effectLst/>
                <a:latin typeface="Ericsson Hilda" panose="00000500000000000000" pitchFamily="2" charset="0"/>
              </a:rPr>
              <a:t> to further speedup 3 x times (Mixed-precision on Tensor Cores) GPU: Volta, Xavier, Turing and higher</a:t>
            </a:r>
          </a:p>
        </p:txBody>
      </p:sp>
      <p:pic>
        <p:nvPicPr>
          <p:cNvPr id="11" name="Picture 10">
            <a:extLst>
              <a:ext uri="{FF2B5EF4-FFF2-40B4-BE49-F238E27FC236}">
                <a16:creationId xmlns:a16="http://schemas.microsoft.com/office/drawing/2014/main" id="{38EFEA0B-5A62-4D91-8A8D-6F4CB6B7BD46}"/>
              </a:ext>
            </a:extLst>
          </p:cNvPr>
          <p:cNvPicPr>
            <a:picLocks noChangeAspect="1"/>
          </p:cNvPicPr>
          <p:nvPr/>
        </p:nvPicPr>
        <p:blipFill>
          <a:blip r:embed="rId2"/>
          <a:stretch>
            <a:fillRect/>
          </a:stretch>
        </p:blipFill>
        <p:spPr>
          <a:xfrm>
            <a:off x="1260280" y="2887439"/>
            <a:ext cx="4611755" cy="2535351"/>
          </a:xfrm>
          <a:prstGeom prst="rect">
            <a:avLst/>
          </a:prstGeom>
        </p:spPr>
      </p:pic>
    </p:spTree>
    <p:extLst>
      <p:ext uri="{BB962C8B-B14F-4D97-AF65-F5344CB8AC3E}">
        <p14:creationId xmlns:p14="http://schemas.microsoft.com/office/powerpoint/2010/main" val="21677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C168-FC1B-4F47-8C4F-DB911DF73E64}"/>
              </a:ext>
            </a:extLst>
          </p:cNvPr>
          <p:cNvSpPr>
            <a:spLocks noGrp="1"/>
          </p:cNvSpPr>
          <p:nvPr>
            <p:ph type="title"/>
          </p:nvPr>
        </p:nvSpPr>
        <p:spPr/>
        <p:txBody>
          <a:bodyPr anchor="ctr">
            <a:normAutofit/>
          </a:bodyPr>
          <a:lstStyle/>
          <a:p>
            <a:r>
              <a:rPr lang="en-US" sz="2800" dirty="0">
                <a:latin typeface="Ericsson Hilda" panose="00000500000000000000" pitchFamily="2" charset="0"/>
              </a:rPr>
              <a:t>Tools and Libraries used</a:t>
            </a:r>
          </a:p>
        </p:txBody>
      </p:sp>
      <p:sp>
        <p:nvSpPr>
          <p:cNvPr id="3" name="Content Placeholder 2">
            <a:extLst>
              <a:ext uri="{FF2B5EF4-FFF2-40B4-BE49-F238E27FC236}">
                <a16:creationId xmlns:a16="http://schemas.microsoft.com/office/drawing/2014/main" id="{AA7E1A83-0AE4-4CB8-9AE4-12BC1D5D7432}"/>
              </a:ext>
            </a:extLst>
          </p:cNvPr>
          <p:cNvSpPr>
            <a:spLocks noGrp="1"/>
          </p:cNvSpPr>
          <p:nvPr>
            <p:ph idx="1"/>
          </p:nvPr>
        </p:nvSpPr>
        <p:spPr/>
        <p:txBody>
          <a:bodyPr anchor="ctr">
            <a:noAutofit/>
          </a:bodyPr>
          <a:lstStyle/>
          <a:p>
            <a:r>
              <a:rPr lang="en-US" sz="1800" dirty="0">
                <a:latin typeface="Ericsson Hilda" panose="00000500000000000000" pitchFamily="2" charset="0"/>
              </a:rPr>
              <a:t>Libraries used : </a:t>
            </a:r>
            <a:r>
              <a:rPr lang="en-US" sz="1800" dirty="0" err="1">
                <a:latin typeface="Ericsson Hilda" panose="00000500000000000000" pitchFamily="2" charset="0"/>
              </a:rPr>
              <a:t>numpy</a:t>
            </a:r>
            <a:r>
              <a:rPr lang="en-US" sz="1800" dirty="0">
                <a:latin typeface="Ericsson Hilda" panose="00000500000000000000" pitchFamily="2" charset="0"/>
              </a:rPr>
              <a:t>, cv2, </a:t>
            </a:r>
            <a:r>
              <a:rPr lang="en-US" sz="1800" dirty="0" err="1">
                <a:latin typeface="Ericsson Hilda" panose="00000500000000000000" pitchFamily="2" charset="0"/>
              </a:rPr>
              <a:t>FastAPI</a:t>
            </a:r>
            <a:r>
              <a:rPr lang="en-US" sz="1800" dirty="0">
                <a:latin typeface="Ericsson Hilda" panose="00000500000000000000" pitchFamily="2" charset="0"/>
              </a:rPr>
              <a:t>, Jinja2Templates</a:t>
            </a:r>
          </a:p>
          <a:p>
            <a:r>
              <a:rPr lang="en-US" sz="1800" dirty="0">
                <a:latin typeface="Ericsson Hilda" panose="00000500000000000000" pitchFamily="2" charset="0"/>
              </a:rPr>
              <a:t>Tools Used: Google </a:t>
            </a:r>
            <a:r>
              <a:rPr lang="en-US" sz="1800" dirty="0" err="1">
                <a:latin typeface="Ericsson Hilda" panose="00000500000000000000" pitchFamily="2" charset="0"/>
              </a:rPr>
              <a:t>Colab</a:t>
            </a:r>
            <a:r>
              <a:rPr lang="en-US" sz="1800" dirty="0">
                <a:latin typeface="Ericsson Hilda" panose="00000500000000000000" pitchFamily="2" charset="0"/>
              </a:rPr>
              <a:t>-Pro, Visual Studio Code, Anaconda IDE</a:t>
            </a:r>
          </a:p>
          <a:p>
            <a:r>
              <a:rPr lang="en-US" sz="1800" dirty="0">
                <a:latin typeface="Ericsson Hilda" panose="00000500000000000000" pitchFamily="2" charset="0"/>
              </a:rPr>
              <a:t>Language: HTML &amp; Python</a:t>
            </a:r>
          </a:p>
          <a:p>
            <a:r>
              <a:rPr lang="en-US" sz="1800" dirty="0">
                <a:latin typeface="Ericsson Hilda" panose="00000500000000000000" pitchFamily="2" charset="0"/>
              </a:rPr>
              <a:t>Web Server: </a:t>
            </a:r>
            <a:r>
              <a:rPr lang="en-US" sz="1800" dirty="0" err="1">
                <a:latin typeface="Ericsson Hilda" panose="00000500000000000000" pitchFamily="2" charset="0"/>
              </a:rPr>
              <a:t>Uvicorn</a:t>
            </a:r>
            <a:r>
              <a:rPr lang="en-US" sz="1800" dirty="0">
                <a:latin typeface="Ericsson Hilda" panose="00000500000000000000" pitchFamily="2" charset="0"/>
              </a:rPr>
              <a:t> </a:t>
            </a:r>
            <a:r>
              <a:rPr lang="en-US" sz="1800" dirty="0" err="1">
                <a:latin typeface="Ericsson Hilda" panose="00000500000000000000" pitchFamily="2" charset="0"/>
              </a:rPr>
              <a:t>FastAPI</a:t>
            </a:r>
            <a:endParaRPr lang="en-US" sz="1800" dirty="0">
              <a:latin typeface="Ericsson Hilda" panose="00000500000000000000" pitchFamily="2" charset="0"/>
            </a:endParaRPr>
          </a:p>
        </p:txBody>
      </p:sp>
    </p:spTree>
    <p:extLst>
      <p:ext uri="{BB962C8B-B14F-4D97-AF65-F5344CB8AC3E}">
        <p14:creationId xmlns:p14="http://schemas.microsoft.com/office/powerpoint/2010/main" val="17452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DA23-90B2-404E-9148-4B62EF37A795}"/>
              </a:ext>
            </a:extLst>
          </p:cNvPr>
          <p:cNvSpPr>
            <a:spLocks noGrp="1"/>
          </p:cNvSpPr>
          <p:nvPr>
            <p:ph type="title"/>
          </p:nvPr>
        </p:nvSpPr>
        <p:spPr/>
        <p:txBody>
          <a:bodyPr/>
          <a:lstStyle/>
          <a:p>
            <a:r>
              <a:rPr lang="en-US" dirty="0"/>
              <a:t>Learnings</a:t>
            </a:r>
          </a:p>
        </p:txBody>
      </p:sp>
      <p:sp>
        <p:nvSpPr>
          <p:cNvPr id="3" name="Content Placeholder 2">
            <a:extLst>
              <a:ext uri="{FF2B5EF4-FFF2-40B4-BE49-F238E27FC236}">
                <a16:creationId xmlns:a16="http://schemas.microsoft.com/office/drawing/2014/main" id="{9CF355BE-EFF5-4332-A083-3745369E3B6D}"/>
              </a:ext>
            </a:extLst>
          </p:cNvPr>
          <p:cNvSpPr>
            <a:spLocks noGrp="1"/>
          </p:cNvSpPr>
          <p:nvPr>
            <p:ph idx="1"/>
          </p:nvPr>
        </p:nvSpPr>
        <p:spPr/>
        <p:txBody>
          <a:bodyPr/>
          <a:lstStyle/>
          <a:p>
            <a:r>
              <a:rPr lang="en-US" dirty="0"/>
              <a:t>1- Learned YOLOV4 from starting</a:t>
            </a:r>
            <a:br>
              <a:rPr lang="en-US" dirty="0"/>
            </a:br>
            <a:r>
              <a:rPr lang="en-US" dirty="0"/>
              <a:t>2- Now we know how to proceed with research paper and use transfer learning for problems</a:t>
            </a:r>
            <a:br>
              <a:rPr lang="en-US" dirty="0"/>
            </a:br>
            <a:r>
              <a:rPr lang="en-US" dirty="0"/>
              <a:t>3- Data pipeline and labelled data plays an important role for any model prep</a:t>
            </a:r>
            <a:br>
              <a:rPr lang="en-US" dirty="0"/>
            </a:br>
            <a:r>
              <a:rPr lang="en-US" dirty="0"/>
              <a:t>4- Complete model cycle</a:t>
            </a:r>
            <a:br>
              <a:rPr lang="en-US" dirty="0"/>
            </a:br>
            <a:r>
              <a:rPr lang="en-US" dirty="0"/>
              <a:t>5- Data augmentation</a:t>
            </a:r>
            <a:br>
              <a:rPr lang="en-US" dirty="0"/>
            </a:br>
            <a:br>
              <a:rPr lang="en-US" dirty="0"/>
            </a:br>
            <a:br>
              <a:rPr lang="en-US" dirty="0"/>
            </a:br>
            <a:endParaRPr lang="en-US" dirty="0"/>
          </a:p>
        </p:txBody>
      </p:sp>
    </p:spTree>
    <p:extLst>
      <p:ext uri="{BB962C8B-B14F-4D97-AF65-F5344CB8AC3E}">
        <p14:creationId xmlns:p14="http://schemas.microsoft.com/office/powerpoint/2010/main" val="2776063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63A44F-E08F-452D-BEEC-0AA12B67261F}"/>
              </a:ext>
            </a:extLst>
          </p:cNvPr>
          <p:cNvSpPr txBox="1"/>
          <p:nvPr/>
        </p:nvSpPr>
        <p:spPr>
          <a:xfrm>
            <a:off x="810705" y="2705493"/>
            <a:ext cx="10331777" cy="1600438"/>
          </a:xfrm>
          <a:prstGeom prst="rect">
            <a:avLst/>
          </a:prstGeom>
          <a:noFill/>
        </p:spPr>
        <p:txBody>
          <a:bodyPr wrap="square" rtlCol="0">
            <a:spAutoFit/>
          </a:bodyPr>
          <a:lstStyle/>
          <a:p>
            <a:pPr algn="ctr"/>
            <a:r>
              <a:rPr lang="en-US" sz="8000" dirty="0">
                <a:latin typeface="Segoe UI" panose="020B0502040204020203" pitchFamily="34" charset="0"/>
                <a:cs typeface="Segoe UI" panose="020B0502040204020203" pitchFamily="34" charset="0"/>
              </a:rPr>
              <a:t>Q &amp; A ?</a:t>
            </a:r>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645E5F0B-08E8-47AF-A5C0-45B5811BB9AB}"/>
              </a:ext>
            </a:extLst>
          </p:cNvPr>
          <p:cNvSpPr/>
          <p:nvPr/>
        </p:nvSpPr>
        <p:spPr>
          <a:xfrm>
            <a:off x="0" y="-147234"/>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endParaRPr lang="en-GB" altLang="en-US" sz="4400" kern="0"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319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Text&#10;&#10;Description automatically generated">
            <a:extLst>
              <a:ext uri="{FF2B5EF4-FFF2-40B4-BE49-F238E27FC236}">
                <a16:creationId xmlns:a16="http://schemas.microsoft.com/office/drawing/2014/main" id="{63F72FF0-3955-43D0-B802-5C058130B506}"/>
              </a:ext>
            </a:extLst>
          </p:cNvPr>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669173" y="1033026"/>
            <a:ext cx="6203482" cy="4791947"/>
          </a:xfrm>
          <a:prstGeom prst="rect">
            <a:avLst/>
          </a:prstGeom>
        </p:spPr>
      </p:pic>
    </p:spTree>
    <p:extLst>
      <p:ext uri="{BB962C8B-B14F-4D97-AF65-F5344CB8AC3E}">
        <p14:creationId xmlns:p14="http://schemas.microsoft.com/office/powerpoint/2010/main" val="302803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A0F6-E635-4858-B7C7-FCF4F4E05F25}"/>
              </a:ext>
            </a:extLst>
          </p:cNvPr>
          <p:cNvSpPr>
            <a:spLocks noGrp="1"/>
          </p:cNvSpPr>
          <p:nvPr>
            <p:ph type="ctrTitle" idx="4294967295"/>
          </p:nvPr>
        </p:nvSpPr>
        <p:spPr>
          <a:xfrm>
            <a:off x="0" y="1331913"/>
            <a:ext cx="10329863" cy="3011487"/>
          </a:xfrm>
        </p:spPr>
        <p:txBody>
          <a:bodyPr>
            <a:noAutofit/>
          </a:bodyPr>
          <a:lstStyle/>
          <a:p>
            <a:br>
              <a:rPr lang="en-IN" sz="6600" b="0" dirty="0">
                <a:solidFill>
                  <a:srgbClr val="D4D4D4"/>
                </a:solidFill>
                <a:effectLst/>
                <a:latin typeface="Ericsson Hilda" panose="00000500000000000000" pitchFamily="2" charset="0"/>
              </a:rPr>
            </a:br>
            <a:br>
              <a:rPr lang="en-IN" sz="6600" b="0" dirty="0">
                <a:solidFill>
                  <a:srgbClr val="D4D4D4"/>
                </a:solidFill>
                <a:effectLst/>
                <a:latin typeface="Ericsson Hilda" panose="00000500000000000000" pitchFamily="2" charset="0"/>
              </a:rPr>
            </a:br>
            <a:br>
              <a:rPr lang="en-US" sz="6600" dirty="0">
                <a:latin typeface="Ericsson Hilda" panose="00000500000000000000" pitchFamily="2" charset="0"/>
              </a:rPr>
            </a:br>
            <a:r>
              <a:rPr lang="en-US" sz="2800" dirty="0">
                <a:latin typeface="Ericsson Hilda" panose="00000500000000000000" pitchFamily="2" charset="0"/>
                <a:ea typeface="Segoe UI Black" panose="020B0A02040204020203" pitchFamily="34" charset="0"/>
                <a:cs typeface="Segoe UI" panose="020B0502040204020203" pitchFamily="34" charset="0"/>
              </a:rPr>
              <a:t>Title: Image tagging and road object detection</a:t>
            </a:r>
            <a:br>
              <a:rPr lang="en-US" sz="2800" dirty="0">
                <a:latin typeface="Ericsson Hilda" panose="00000500000000000000" pitchFamily="2" charset="0"/>
                <a:ea typeface="Segoe UI Black" panose="020B0A02040204020203" pitchFamily="34" charset="0"/>
                <a:cs typeface="Segoe UI" panose="020B0502040204020203" pitchFamily="34" charset="0"/>
              </a:rPr>
            </a:br>
            <a:br>
              <a:rPr lang="en-US" sz="2800" dirty="0">
                <a:latin typeface="Ericsson Hilda" panose="00000500000000000000" pitchFamily="2" charset="0"/>
                <a:ea typeface="Segoe UI Black" panose="020B0A02040204020203" pitchFamily="34" charset="0"/>
                <a:cs typeface="Segoe UI" panose="020B0502040204020203" pitchFamily="34" charset="0"/>
              </a:rPr>
            </a:br>
            <a:r>
              <a:rPr lang="en-US" sz="2800" dirty="0">
                <a:latin typeface="Ericsson Hilda" panose="00000500000000000000" pitchFamily="2" charset="0"/>
                <a:ea typeface="Segoe UI Black" panose="020B0A02040204020203" pitchFamily="34" charset="0"/>
                <a:cs typeface="Segoe UI" panose="020B0502040204020203" pitchFamily="34" charset="0"/>
              </a:rPr>
              <a:t>Objective: Detect object tagging in the video and examine how parallel object detection on multiple patches can allow detection of smaller objects in the overall image without decreasing the resolution </a:t>
            </a:r>
            <a:endParaRPr lang="en-IN" sz="2800" dirty="0">
              <a:latin typeface="Ericsson Hilda" panose="00000500000000000000" pitchFamily="2" charset="0"/>
              <a:ea typeface="Segoe UI Black" panose="020B0A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B21C6B42-E9CE-4FCE-AD7C-C8B3AABE9602}"/>
              </a:ext>
            </a:extLst>
          </p:cNvPr>
          <p:cNvSpPr>
            <a:spLocks noGrp="1"/>
          </p:cNvSpPr>
          <p:nvPr>
            <p:ph type="subTitle" idx="4294967295"/>
          </p:nvPr>
        </p:nvSpPr>
        <p:spPr>
          <a:xfrm>
            <a:off x="0" y="0"/>
            <a:ext cx="12082463" cy="974725"/>
          </a:xfrm>
        </p:spPr>
        <p:txBody>
          <a:bodyPr>
            <a:normAutofit/>
          </a:bodyPr>
          <a:lstStyle/>
          <a:p>
            <a:r>
              <a:rPr lang="en-IN" sz="4800" b="1" dirty="0">
                <a:latin typeface="Ericsson Hilda" panose="00000500000000000000" pitchFamily="2" charset="0"/>
              </a:rPr>
              <a:t>Project Details </a:t>
            </a:r>
          </a:p>
        </p:txBody>
      </p:sp>
      <p:sp>
        <p:nvSpPr>
          <p:cNvPr id="4" name="Rectangle 7">
            <a:extLst>
              <a:ext uri="{FF2B5EF4-FFF2-40B4-BE49-F238E27FC236}">
                <a16:creationId xmlns:a16="http://schemas.microsoft.com/office/drawing/2014/main" id="{B7D06330-8248-4B6D-9E40-6E48258593E1}"/>
              </a:ext>
            </a:extLst>
          </p:cNvPr>
          <p:cNvSpPr/>
          <p:nvPr/>
        </p:nvSpPr>
        <p:spPr>
          <a:xfrm>
            <a:off x="0" y="0"/>
            <a:ext cx="12192000" cy="781107"/>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Project Details </a:t>
            </a:r>
          </a:p>
        </p:txBody>
      </p:sp>
    </p:spTree>
    <p:extLst>
      <p:ext uri="{BB962C8B-B14F-4D97-AF65-F5344CB8AC3E}">
        <p14:creationId xmlns:p14="http://schemas.microsoft.com/office/powerpoint/2010/main" val="191010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9ADA6-1DD0-4ACB-9172-5A0A204F1ED4}"/>
              </a:ext>
            </a:extLst>
          </p:cNvPr>
          <p:cNvSpPr txBox="1"/>
          <p:nvPr/>
        </p:nvSpPr>
        <p:spPr>
          <a:xfrm>
            <a:off x="334070" y="3421146"/>
            <a:ext cx="11522991" cy="2308324"/>
          </a:xfrm>
          <a:prstGeom prst="rect">
            <a:avLst/>
          </a:prstGeom>
          <a:noFill/>
        </p:spPr>
        <p:txBody>
          <a:bodyPr wrap="square">
            <a:spAutoFit/>
          </a:bodyPr>
          <a:lstStyle/>
          <a:p>
            <a:r>
              <a:rPr lang="en-US" sz="1800" b="1" i="0" dirty="0">
                <a:solidFill>
                  <a:srgbClr val="111111"/>
                </a:solidFill>
                <a:effectLst/>
                <a:latin typeface="Ericsson Hilda" panose="00000500000000000000" pitchFamily="2" charset="0"/>
                <a:cs typeface="Segoe UI" panose="020B0502040204020203" pitchFamily="34" charset="0"/>
              </a:rPr>
              <a:t>Region proposal-based framework</a:t>
            </a:r>
            <a:br>
              <a:rPr lang="en-US" sz="1800" i="0" dirty="0">
                <a:solidFill>
                  <a:srgbClr val="111111"/>
                </a:solidFill>
                <a:effectLst/>
                <a:latin typeface="Ericsson Hilda" panose="00000500000000000000" pitchFamily="2" charset="0"/>
                <a:cs typeface="Segoe UI" panose="020B0502040204020203" pitchFamily="34" charset="0"/>
              </a:rPr>
            </a:br>
            <a:r>
              <a:rPr lang="en-US" sz="1800" i="0" dirty="0">
                <a:solidFill>
                  <a:srgbClr val="111111"/>
                </a:solidFill>
                <a:effectLst/>
                <a:latin typeface="Ericsson Hilda" panose="00000500000000000000" pitchFamily="2" charset="0"/>
                <a:cs typeface="Segoe UI" panose="020B0502040204020203" pitchFamily="34" charset="0"/>
              </a:rPr>
              <a:t>It is composed of 3 corelated stages, including region proposal generation, feature extraction with CNN, classification and bounding box regression, which are usually trained separately.</a:t>
            </a:r>
          </a:p>
          <a:p>
            <a:br>
              <a:rPr lang="en-US" sz="1800" i="0" dirty="0">
                <a:solidFill>
                  <a:srgbClr val="111111"/>
                </a:solidFill>
                <a:effectLst/>
                <a:latin typeface="Ericsson Hilda" panose="00000500000000000000" pitchFamily="2" charset="0"/>
                <a:cs typeface="Segoe UI" panose="020B0502040204020203" pitchFamily="34" charset="0"/>
              </a:rPr>
            </a:br>
            <a:r>
              <a:rPr lang="en-IN" sz="1800" b="1" i="0" dirty="0">
                <a:solidFill>
                  <a:srgbClr val="111111"/>
                </a:solidFill>
                <a:effectLst/>
                <a:latin typeface="Ericsson Hilda" panose="00000500000000000000" pitchFamily="2" charset="0"/>
                <a:cs typeface="Segoe UI" panose="020B0502040204020203" pitchFamily="34" charset="0"/>
              </a:rPr>
              <a:t>Regression/Classification Based Framework </a:t>
            </a:r>
          </a:p>
          <a:p>
            <a:r>
              <a:rPr lang="en-IN" sz="1800" i="0" dirty="0">
                <a:solidFill>
                  <a:srgbClr val="111111"/>
                </a:solidFill>
                <a:effectLst/>
                <a:latin typeface="Ericsson Hilda" panose="00000500000000000000" pitchFamily="2" charset="0"/>
                <a:cs typeface="Segoe UI" panose="020B0502040204020203" pitchFamily="34" charset="0"/>
              </a:rPr>
              <a:t>One-step frameworks based on global regression/classification, mapping straight from image pixels to bounding box coordinates and class probabilities, can reduce time expense.</a:t>
            </a:r>
            <a:br>
              <a:rPr lang="en-IN" sz="1800" i="0" dirty="0">
                <a:solidFill>
                  <a:srgbClr val="111111"/>
                </a:solidFill>
                <a:effectLst/>
                <a:latin typeface="Ericsson Hilda" panose="00000500000000000000" pitchFamily="2" charset="0"/>
                <a:cs typeface="Segoe UI" panose="020B0502040204020203" pitchFamily="34" charset="0"/>
              </a:rPr>
            </a:br>
            <a:r>
              <a:rPr lang="en-IN" sz="1800" i="0" dirty="0">
                <a:solidFill>
                  <a:srgbClr val="111111"/>
                </a:solidFill>
                <a:effectLst/>
                <a:latin typeface="Ericsson Hilda" panose="00000500000000000000" pitchFamily="2" charset="0"/>
                <a:cs typeface="Segoe UI" panose="020B0502040204020203" pitchFamily="34" charset="0"/>
              </a:rPr>
              <a:t>Two significant frameworks, You look only Once (YOLO) </a:t>
            </a:r>
            <a:r>
              <a:rPr lang="en-IN" dirty="0">
                <a:solidFill>
                  <a:srgbClr val="111111"/>
                </a:solidFill>
                <a:latin typeface="Ericsson Hilda" panose="00000500000000000000" pitchFamily="2" charset="0"/>
                <a:cs typeface="Segoe UI" panose="020B0502040204020203" pitchFamily="34" charset="0"/>
              </a:rPr>
              <a:t>&amp;</a:t>
            </a:r>
            <a:r>
              <a:rPr lang="en-IN" sz="1800" i="0" dirty="0">
                <a:solidFill>
                  <a:srgbClr val="111111"/>
                </a:solidFill>
                <a:effectLst/>
                <a:latin typeface="Ericsson Hilda" panose="00000500000000000000" pitchFamily="2" charset="0"/>
                <a:cs typeface="Segoe UI" panose="020B0502040204020203" pitchFamily="34" charset="0"/>
              </a:rPr>
              <a:t> Single Shot Detector using multi-box(SSD)</a:t>
            </a:r>
            <a:endParaRPr lang="en-IN" dirty="0">
              <a:latin typeface="Ericsson Hilda" panose="00000500000000000000" pitchFamily="2" charset="0"/>
            </a:endParaRPr>
          </a:p>
        </p:txBody>
      </p:sp>
      <p:sp>
        <p:nvSpPr>
          <p:cNvPr id="4" name="Rectangle 7">
            <a:extLst>
              <a:ext uri="{FF2B5EF4-FFF2-40B4-BE49-F238E27FC236}">
                <a16:creationId xmlns:a16="http://schemas.microsoft.com/office/drawing/2014/main" id="{BCFAB11B-A820-4CD6-BC5B-3CCF66952A91}"/>
              </a:ext>
            </a:extLst>
          </p:cNvPr>
          <p:cNvSpPr/>
          <p:nvPr/>
        </p:nvSpPr>
        <p:spPr>
          <a:xfrm>
            <a:off x="0" y="0"/>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Types of Object Detection</a:t>
            </a:r>
          </a:p>
        </p:txBody>
      </p:sp>
      <p:pic>
        <p:nvPicPr>
          <p:cNvPr id="2052" name="Picture 4" descr="Types of Object Detection Algorithms">
            <a:extLst>
              <a:ext uri="{FF2B5EF4-FFF2-40B4-BE49-F238E27FC236}">
                <a16:creationId xmlns:a16="http://schemas.microsoft.com/office/drawing/2014/main" id="{04C04F1F-E727-46DF-9B21-595242F36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394" y="1120559"/>
            <a:ext cx="6981988" cy="1949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700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6C1D-3073-4305-A516-C712BBFDC621}"/>
              </a:ext>
            </a:extLst>
          </p:cNvPr>
          <p:cNvSpPr>
            <a:spLocks noGrp="1"/>
          </p:cNvSpPr>
          <p:nvPr>
            <p:ph type="ctrTitle" idx="4294967295"/>
          </p:nvPr>
        </p:nvSpPr>
        <p:spPr>
          <a:xfrm>
            <a:off x="1714118" y="1161749"/>
            <a:ext cx="9137650" cy="423863"/>
          </a:xfrm>
        </p:spPr>
        <p:txBody>
          <a:bodyPr anchor="ctr">
            <a:normAutofit/>
          </a:bodyPr>
          <a:lstStyle/>
          <a:p>
            <a:pPr algn="ctr"/>
            <a:r>
              <a:rPr lang="en-IN" sz="1800" dirty="0">
                <a:latin typeface="Ericsson Hilda" panose="00000500000000000000" pitchFamily="2" charset="0"/>
                <a:cs typeface="Segoe UI" panose="020B0502040204020203" pitchFamily="34" charset="0"/>
              </a:rPr>
              <a:t>Link for all paper references: https://github.com/hoya012/deep_learning_object_detection</a:t>
            </a:r>
          </a:p>
        </p:txBody>
      </p:sp>
      <p:pic>
        <p:nvPicPr>
          <p:cNvPr id="5" name="Picture 4">
            <a:extLst>
              <a:ext uri="{FF2B5EF4-FFF2-40B4-BE49-F238E27FC236}">
                <a16:creationId xmlns:a16="http://schemas.microsoft.com/office/drawing/2014/main" id="{9A1CBEB6-ED71-46FE-87CB-1809B81E4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7" y="1681315"/>
            <a:ext cx="11415707" cy="1818888"/>
          </a:xfrm>
          <a:prstGeom prst="rect">
            <a:avLst/>
          </a:prstGeom>
        </p:spPr>
      </p:pic>
      <p:sp>
        <p:nvSpPr>
          <p:cNvPr id="8" name="Rectangle 7">
            <a:extLst>
              <a:ext uri="{FF2B5EF4-FFF2-40B4-BE49-F238E27FC236}">
                <a16:creationId xmlns:a16="http://schemas.microsoft.com/office/drawing/2014/main" id="{6D4B5A44-AA38-4F94-9740-D6A3E5C3AE33}"/>
              </a:ext>
            </a:extLst>
          </p:cNvPr>
          <p:cNvSpPr/>
          <p:nvPr/>
        </p:nvSpPr>
        <p:spPr>
          <a:xfrm>
            <a:off x="0" y="0"/>
            <a:ext cx="12191133" cy="769441"/>
          </a:xfrm>
          <a:prstGeom prst="rect">
            <a:avLst/>
          </a:prstGeom>
          <a:solidFill>
            <a:schemeClr val="bg1">
              <a:lumMod val="65000"/>
            </a:schemeClr>
          </a:solidFill>
          <a:ln>
            <a:noFill/>
          </a:ln>
        </p:spPr>
        <p:txBody>
          <a:bodyPr wrap="square" anchor="ctr">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Recognised Papers &amp; Algorithms Trends </a:t>
            </a:r>
          </a:p>
        </p:txBody>
      </p:sp>
      <p:sp>
        <p:nvSpPr>
          <p:cNvPr id="4" name="TextBox 3">
            <a:extLst>
              <a:ext uri="{FF2B5EF4-FFF2-40B4-BE49-F238E27FC236}">
                <a16:creationId xmlns:a16="http://schemas.microsoft.com/office/drawing/2014/main" id="{CED2AAF9-EA17-4F57-937E-592E26D033F9}"/>
              </a:ext>
            </a:extLst>
          </p:cNvPr>
          <p:cNvSpPr txBox="1"/>
          <p:nvPr/>
        </p:nvSpPr>
        <p:spPr>
          <a:xfrm>
            <a:off x="2472557" y="6183457"/>
            <a:ext cx="8191834" cy="215444"/>
          </a:xfrm>
          <a:prstGeom prst="rect">
            <a:avLst/>
          </a:prstGeom>
          <a:noFill/>
        </p:spPr>
        <p:txBody>
          <a:bodyPr wrap="square" rtlCol="0" anchor="ctr">
            <a:spAutoFit/>
          </a:bodyPr>
          <a:lstStyle/>
          <a:p>
            <a:pPr algn="ctr"/>
            <a:r>
              <a:rPr lang="en-US" sz="800" dirty="0">
                <a:latin typeface="Ericsson Hilda" panose="00000500000000000000" pitchFamily="2" charset="0"/>
              </a:rPr>
              <a:t>Image Reference :</a:t>
            </a:r>
            <a:r>
              <a:rPr lang="en-IN" sz="800" dirty="0">
                <a:latin typeface="Ericsson Hilda" panose="00000500000000000000" pitchFamily="2" charset="0"/>
                <a:cs typeface="Segoe UI" panose="020B0502040204020203" pitchFamily="34" charset="0"/>
              </a:rPr>
              <a:t>https://github.com/hoya012/deep_learning_object_detection</a:t>
            </a:r>
            <a:endParaRPr lang="en-US" sz="800" dirty="0">
              <a:latin typeface="Ericsson Hilda" panose="00000500000000000000" pitchFamily="2" charset="0"/>
            </a:endParaRPr>
          </a:p>
        </p:txBody>
      </p:sp>
      <p:sp>
        <p:nvSpPr>
          <p:cNvPr id="7" name="TextBox 6">
            <a:extLst>
              <a:ext uri="{FF2B5EF4-FFF2-40B4-BE49-F238E27FC236}">
                <a16:creationId xmlns:a16="http://schemas.microsoft.com/office/drawing/2014/main" id="{78EFFB97-0981-4BB6-8963-DFD6B16D28CF}"/>
              </a:ext>
            </a:extLst>
          </p:cNvPr>
          <p:cNvSpPr txBox="1"/>
          <p:nvPr/>
        </p:nvSpPr>
        <p:spPr>
          <a:xfrm>
            <a:off x="3395273" y="3691608"/>
            <a:ext cx="5066675" cy="369332"/>
          </a:xfrm>
          <a:prstGeom prst="rect">
            <a:avLst/>
          </a:prstGeom>
          <a:noFill/>
        </p:spPr>
        <p:txBody>
          <a:bodyPr wrap="square" rtlCol="0" anchor="ctr">
            <a:spAutoFit/>
          </a:bodyPr>
          <a:lstStyle/>
          <a:p>
            <a:pPr algn="ctr"/>
            <a:r>
              <a:rPr lang="en-US" dirty="0">
                <a:latin typeface="Ericsson Hilda" panose="00000500000000000000" pitchFamily="2" charset="0"/>
              </a:rPr>
              <a:t>Basic Architecture of YOLO</a:t>
            </a:r>
          </a:p>
        </p:txBody>
      </p:sp>
      <p:pic>
        <p:nvPicPr>
          <p:cNvPr id="10" name="Picture 9" descr="Diagram&#10;&#10;Description automatically generated">
            <a:extLst>
              <a:ext uri="{FF2B5EF4-FFF2-40B4-BE49-F238E27FC236}">
                <a16:creationId xmlns:a16="http://schemas.microsoft.com/office/drawing/2014/main" id="{5E84A6EE-9D60-4BCA-8DD6-096BB9D16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10" y="3994879"/>
            <a:ext cx="11212643" cy="1818888"/>
          </a:xfrm>
          <a:prstGeom prst="rect">
            <a:avLst/>
          </a:prstGeom>
        </p:spPr>
      </p:pic>
    </p:spTree>
    <p:extLst>
      <p:ext uri="{BB962C8B-B14F-4D97-AF65-F5344CB8AC3E}">
        <p14:creationId xmlns:p14="http://schemas.microsoft.com/office/powerpoint/2010/main" val="261238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AF617-687B-4421-BAE6-B9541CD8EB1B}"/>
              </a:ext>
            </a:extLst>
          </p:cNvPr>
          <p:cNvSpPr/>
          <p:nvPr/>
        </p:nvSpPr>
        <p:spPr>
          <a:xfrm>
            <a:off x="0" y="0"/>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Summary of Papers/Versions of YOLO</a:t>
            </a:r>
          </a:p>
        </p:txBody>
      </p:sp>
      <p:sp>
        <p:nvSpPr>
          <p:cNvPr id="16" name="Title 15">
            <a:extLst>
              <a:ext uri="{FF2B5EF4-FFF2-40B4-BE49-F238E27FC236}">
                <a16:creationId xmlns:a16="http://schemas.microsoft.com/office/drawing/2014/main" id="{17EB37B5-A1CB-4415-B06F-ED5F4A2C7E08}"/>
              </a:ext>
            </a:extLst>
          </p:cNvPr>
          <p:cNvSpPr>
            <a:spLocks noGrp="1"/>
          </p:cNvSpPr>
          <p:nvPr>
            <p:ph type="title"/>
          </p:nvPr>
        </p:nvSpPr>
        <p:spPr>
          <a:xfrm>
            <a:off x="1097280" y="5651293"/>
            <a:ext cx="10058400" cy="495934"/>
          </a:xfrm>
        </p:spPr>
        <p:txBody>
          <a:bodyPr>
            <a:noAutofit/>
          </a:bodyPr>
          <a:lstStyle/>
          <a:p>
            <a:r>
              <a:rPr lang="en-US" sz="1600" dirty="0">
                <a:latin typeface="Ericsson Hilda" panose="00000500000000000000" pitchFamily="2" charset="0"/>
              </a:rPr>
              <a:t>YOLOV4 understanding : </a:t>
            </a:r>
            <a:r>
              <a:rPr lang="en-US" sz="1600" dirty="0">
                <a:latin typeface="Ericsson Hilda" panose="00000500000000000000" pitchFamily="2" charset="0"/>
                <a:hlinkClick r:id="rId2"/>
              </a:rPr>
              <a:t>https://becominghuman.ai/explaining-yolov4-a-one-stage-detector-cdac0826cbd7</a:t>
            </a:r>
            <a:br>
              <a:rPr lang="en-US" sz="1600" dirty="0">
                <a:latin typeface="Ericsson Hilda" panose="00000500000000000000" pitchFamily="2" charset="0"/>
              </a:rPr>
            </a:br>
            <a:r>
              <a:rPr lang="en-US" sz="1600" dirty="0">
                <a:latin typeface="Ericsson Hilda" panose="00000500000000000000" pitchFamily="2" charset="0"/>
              </a:rPr>
              <a:t>YOLO understanding : </a:t>
            </a:r>
            <a:r>
              <a:rPr lang="en-US" sz="1600" dirty="0" err="1">
                <a:latin typeface="Ericsson Hilda" panose="00000500000000000000" pitchFamily="2" charset="0"/>
              </a:rPr>
              <a:t>shorturl.At</a:t>
            </a:r>
            <a:r>
              <a:rPr lang="en-US" sz="1600" dirty="0">
                <a:latin typeface="Ericsson Hilda" panose="00000500000000000000" pitchFamily="2" charset="0"/>
              </a:rPr>
              <a:t>/uxmy2</a:t>
            </a:r>
          </a:p>
        </p:txBody>
      </p:sp>
      <p:sp>
        <p:nvSpPr>
          <p:cNvPr id="11" name="Text Placeholder 10">
            <a:extLst>
              <a:ext uri="{FF2B5EF4-FFF2-40B4-BE49-F238E27FC236}">
                <a16:creationId xmlns:a16="http://schemas.microsoft.com/office/drawing/2014/main" id="{A10041C1-A104-4239-9E20-EBF70191BFDA}"/>
              </a:ext>
            </a:extLst>
          </p:cNvPr>
          <p:cNvSpPr>
            <a:spLocks noGrp="1"/>
          </p:cNvSpPr>
          <p:nvPr>
            <p:ph type="body" idx="1"/>
          </p:nvPr>
        </p:nvSpPr>
        <p:spPr>
          <a:xfrm>
            <a:off x="1097280" y="1098816"/>
            <a:ext cx="4937760" cy="641084"/>
          </a:xfrm>
        </p:spPr>
        <p:txBody>
          <a:bodyPr anchor="b"/>
          <a:lstStyle/>
          <a:p>
            <a:pPr algn="ctr"/>
            <a:r>
              <a:rPr lang="en-US" dirty="0">
                <a:latin typeface="Ericsson Hilda" panose="00000500000000000000" pitchFamily="2" charset="0"/>
              </a:rPr>
              <a:t>Yolo9000-YOLOV2-YoloV3</a:t>
            </a:r>
          </a:p>
        </p:txBody>
      </p:sp>
      <p:sp>
        <p:nvSpPr>
          <p:cNvPr id="12" name="Content Placeholder 11">
            <a:extLst>
              <a:ext uri="{FF2B5EF4-FFF2-40B4-BE49-F238E27FC236}">
                <a16:creationId xmlns:a16="http://schemas.microsoft.com/office/drawing/2014/main" id="{AA31FA81-9C34-4719-977F-6E3D358B6B50}"/>
              </a:ext>
            </a:extLst>
          </p:cNvPr>
          <p:cNvSpPr>
            <a:spLocks noGrp="1"/>
          </p:cNvSpPr>
          <p:nvPr>
            <p:ph sz="half" idx="2"/>
          </p:nvPr>
        </p:nvSpPr>
        <p:spPr>
          <a:xfrm>
            <a:off x="1188720" y="1739899"/>
            <a:ext cx="4937760" cy="3626579"/>
          </a:xfrm>
          <a:ln w="12700">
            <a:solidFill>
              <a:schemeClr val="accent1"/>
            </a:solidFill>
          </a:ln>
        </p:spPr>
        <p:txBody>
          <a:bodyPr anchor="ctr">
            <a:normAutofit fontScale="85000" lnSpcReduction="10000"/>
          </a:bodyPr>
          <a:lstStyle/>
          <a:p>
            <a:r>
              <a:rPr lang="en-US" b="1" i="0" dirty="0">
                <a:solidFill>
                  <a:srgbClr val="292929"/>
                </a:solidFill>
                <a:effectLst/>
                <a:latin typeface="Ericsson Hilda" panose="00000500000000000000" pitchFamily="2" charset="0"/>
              </a:rPr>
              <a:t>The Original YOLO — </a:t>
            </a:r>
            <a:r>
              <a:rPr lang="en-US" b="0" i="0" dirty="0">
                <a:solidFill>
                  <a:srgbClr val="292929"/>
                </a:solidFill>
                <a:effectLst/>
                <a:latin typeface="Ericsson Hilda" panose="00000500000000000000" pitchFamily="2" charset="0"/>
              </a:rPr>
              <a:t>YOLO was the first object detection network to combine the problem of drawing bounding boxes and identifying class labels in one end-to-end differentiable network.</a:t>
            </a:r>
          </a:p>
          <a:p>
            <a:r>
              <a:rPr lang="en-US" b="1" i="0" dirty="0">
                <a:solidFill>
                  <a:srgbClr val="292929"/>
                </a:solidFill>
                <a:effectLst/>
                <a:latin typeface="Ericsson Hilda" panose="00000500000000000000" pitchFamily="2" charset="0"/>
              </a:rPr>
              <a:t>YOLOv2 — </a:t>
            </a:r>
            <a:r>
              <a:rPr lang="en-US" b="0" i="0" dirty="0">
                <a:solidFill>
                  <a:srgbClr val="292929"/>
                </a:solidFill>
                <a:effectLst/>
                <a:latin typeface="Ericsson Hilda" panose="00000500000000000000" pitchFamily="2" charset="0"/>
              </a:rPr>
              <a:t>YOLOv2 made a number of iterative improvements on top of YOLO including </a:t>
            </a:r>
            <a:r>
              <a:rPr lang="en-US" b="0" i="0" dirty="0" err="1">
                <a:solidFill>
                  <a:srgbClr val="292929"/>
                </a:solidFill>
                <a:effectLst/>
                <a:latin typeface="Ericsson Hilda" panose="00000500000000000000" pitchFamily="2" charset="0"/>
              </a:rPr>
              <a:t>BatchNorm</a:t>
            </a:r>
            <a:r>
              <a:rPr lang="en-US" b="0" i="0" dirty="0">
                <a:solidFill>
                  <a:srgbClr val="292929"/>
                </a:solidFill>
                <a:effectLst/>
                <a:latin typeface="Ericsson Hilda" panose="00000500000000000000" pitchFamily="2" charset="0"/>
              </a:rPr>
              <a:t>, higher resolution, and anchor boxes.</a:t>
            </a:r>
          </a:p>
          <a:p>
            <a:r>
              <a:rPr lang="en-US" b="1" i="0" dirty="0">
                <a:solidFill>
                  <a:srgbClr val="292929"/>
                </a:solidFill>
                <a:effectLst/>
                <a:latin typeface="Ericsson Hilda" panose="00000500000000000000" pitchFamily="2" charset="0"/>
              </a:rPr>
              <a:t>YOLOv3 — </a:t>
            </a:r>
            <a:r>
              <a:rPr lang="en-US" b="0" i="0" dirty="0">
                <a:solidFill>
                  <a:srgbClr val="292929"/>
                </a:solidFill>
                <a:effectLst/>
                <a:latin typeface="Ericsson Hilda" panose="00000500000000000000" pitchFamily="2" charset="0"/>
              </a:rPr>
              <a:t>YOLOv3 built upon previous models by adding an abjectness score to bounding box prediction, added connections to the backbone network layers and made predictions at three separate levels of granularity to improve performance on smaller objects.</a:t>
            </a:r>
          </a:p>
        </p:txBody>
      </p:sp>
      <p:sp>
        <p:nvSpPr>
          <p:cNvPr id="17" name="Text Placeholder 16">
            <a:extLst>
              <a:ext uri="{FF2B5EF4-FFF2-40B4-BE49-F238E27FC236}">
                <a16:creationId xmlns:a16="http://schemas.microsoft.com/office/drawing/2014/main" id="{BB5FC37D-AC48-4637-9D43-C1904E3B45F4}"/>
              </a:ext>
            </a:extLst>
          </p:cNvPr>
          <p:cNvSpPr>
            <a:spLocks noGrp="1"/>
          </p:cNvSpPr>
          <p:nvPr>
            <p:ph type="body" sz="quarter" idx="3"/>
          </p:nvPr>
        </p:nvSpPr>
        <p:spPr>
          <a:xfrm>
            <a:off x="6217920" y="897466"/>
            <a:ext cx="4937760" cy="816074"/>
          </a:xfrm>
        </p:spPr>
        <p:txBody>
          <a:bodyPr anchor="b">
            <a:normAutofit/>
          </a:bodyPr>
          <a:lstStyle/>
          <a:p>
            <a:pPr algn="ctr"/>
            <a:r>
              <a:rPr lang="en-US" dirty="0">
                <a:latin typeface="Ericsson Hilda" panose="00000500000000000000" pitchFamily="2" charset="0"/>
              </a:rPr>
              <a:t>Yolov4</a:t>
            </a:r>
          </a:p>
        </p:txBody>
      </p:sp>
      <p:sp>
        <p:nvSpPr>
          <p:cNvPr id="18" name="Content Placeholder 17">
            <a:extLst>
              <a:ext uri="{FF2B5EF4-FFF2-40B4-BE49-F238E27FC236}">
                <a16:creationId xmlns:a16="http://schemas.microsoft.com/office/drawing/2014/main" id="{4661545F-9686-4BB9-8BF1-EBF509DDD0DF}"/>
              </a:ext>
            </a:extLst>
          </p:cNvPr>
          <p:cNvSpPr>
            <a:spLocks noGrp="1"/>
          </p:cNvSpPr>
          <p:nvPr>
            <p:ph sz="quarter" idx="4"/>
          </p:nvPr>
        </p:nvSpPr>
        <p:spPr>
          <a:xfrm>
            <a:off x="6315356" y="1739900"/>
            <a:ext cx="4840324" cy="3626578"/>
          </a:xfrm>
          <a:ln w="12700">
            <a:solidFill>
              <a:schemeClr val="accent1"/>
            </a:solidFill>
          </a:ln>
        </p:spPr>
        <p:txBody>
          <a:bodyPr>
            <a:normAutofit fontScale="85000" lnSpcReduction="10000"/>
          </a:bodyPr>
          <a:lstStyle/>
          <a:p>
            <a:pPr algn="l">
              <a:buFont typeface="Arial" panose="020B0604020202020204" pitchFamily="34" charset="0"/>
              <a:buChar char="•"/>
            </a:pPr>
            <a:r>
              <a:rPr lang="en-US" dirty="0">
                <a:latin typeface="Ericsson Hilda" panose="00000500000000000000" pitchFamily="2" charset="0"/>
              </a:rPr>
              <a:t>New architecture in Backbone.</a:t>
            </a:r>
            <a:br>
              <a:rPr lang="en-US" dirty="0">
                <a:latin typeface="Ericsson Hilda" panose="00000500000000000000" pitchFamily="2" charset="0"/>
              </a:rPr>
            </a:br>
            <a:r>
              <a:rPr lang="en-US" dirty="0">
                <a:latin typeface="Ericsson Hilda" panose="00000500000000000000" pitchFamily="2" charset="0"/>
              </a:rPr>
              <a:t>	</a:t>
            </a:r>
            <a:r>
              <a:rPr lang="en-US" b="0" i="0" dirty="0">
                <a:solidFill>
                  <a:srgbClr val="292929"/>
                </a:solidFill>
                <a:effectLst/>
                <a:latin typeface="Ericsson Hilda" panose="00000500000000000000" pitchFamily="2" charset="0"/>
              </a:rPr>
              <a:t> Bag of freebies</a:t>
            </a:r>
            <a:br>
              <a:rPr lang="en-US" b="0" i="0" dirty="0">
                <a:solidFill>
                  <a:srgbClr val="292929"/>
                </a:solidFill>
                <a:effectLst/>
                <a:latin typeface="Ericsson Hilda" panose="00000500000000000000" pitchFamily="2" charset="0"/>
              </a:rPr>
            </a:br>
            <a:r>
              <a:rPr lang="en-US" b="0" i="0" dirty="0">
                <a:solidFill>
                  <a:srgbClr val="292929"/>
                </a:solidFill>
                <a:effectLst/>
                <a:latin typeface="Ericsson Hilda" panose="00000500000000000000" pitchFamily="2" charset="0"/>
              </a:rPr>
              <a:t>	 Bag of specials</a:t>
            </a:r>
            <a:br>
              <a:rPr lang="en-US" b="0" i="0" dirty="0">
                <a:solidFill>
                  <a:srgbClr val="292929"/>
                </a:solidFill>
                <a:effectLst/>
                <a:latin typeface="Ericsson Hilda" panose="00000500000000000000" pitchFamily="2" charset="0"/>
              </a:rPr>
            </a:br>
            <a:r>
              <a:rPr lang="en-US" b="0" i="0" dirty="0">
                <a:solidFill>
                  <a:srgbClr val="292929"/>
                </a:solidFill>
                <a:effectLst/>
                <a:latin typeface="Ericsson Hilda" panose="00000500000000000000" pitchFamily="2" charset="0"/>
              </a:rPr>
              <a:t>	 CSPDarknet53</a:t>
            </a:r>
          </a:p>
          <a:p>
            <a:endParaRPr lang="en-US" dirty="0">
              <a:latin typeface="Ericsson Hilda" panose="00000500000000000000" pitchFamily="2" charset="0"/>
            </a:endParaRPr>
          </a:p>
        </p:txBody>
      </p:sp>
      <p:pic>
        <p:nvPicPr>
          <p:cNvPr id="20" name="Picture 19">
            <a:extLst>
              <a:ext uri="{FF2B5EF4-FFF2-40B4-BE49-F238E27FC236}">
                <a16:creationId xmlns:a16="http://schemas.microsoft.com/office/drawing/2014/main" id="{097AEA2D-9DE4-48AB-A0FC-90344F88243B}"/>
              </a:ext>
            </a:extLst>
          </p:cNvPr>
          <p:cNvPicPr>
            <a:picLocks noChangeAspect="1"/>
          </p:cNvPicPr>
          <p:nvPr/>
        </p:nvPicPr>
        <p:blipFill>
          <a:blip r:embed="rId3"/>
          <a:stretch>
            <a:fillRect/>
          </a:stretch>
        </p:blipFill>
        <p:spPr>
          <a:xfrm>
            <a:off x="6389557" y="2785672"/>
            <a:ext cx="4691921" cy="2445894"/>
          </a:xfrm>
          <a:prstGeom prst="rect">
            <a:avLst/>
          </a:prstGeom>
        </p:spPr>
      </p:pic>
    </p:spTree>
    <p:extLst>
      <p:ext uri="{BB962C8B-B14F-4D97-AF65-F5344CB8AC3E}">
        <p14:creationId xmlns:p14="http://schemas.microsoft.com/office/powerpoint/2010/main" val="4036609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983F0B-0A56-4EA8-96BA-F161A4003942}"/>
              </a:ext>
            </a:extLst>
          </p:cNvPr>
          <p:cNvSpPr txBox="1"/>
          <p:nvPr/>
        </p:nvSpPr>
        <p:spPr>
          <a:xfrm>
            <a:off x="209480" y="735026"/>
            <a:ext cx="11205275" cy="4124206"/>
          </a:xfrm>
          <a:prstGeom prst="rect">
            <a:avLst/>
          </a:prstGeom>
          <a:noFill/>
        </p:spPr>
        <p:txBody>
          <a:bodyPr wrap="square">
            <a:spAutoFit/>
          </a:bodyPr>
          <a:lstStyle/>
          <a:p>
            <a:pPr algn="l"/>
            <a:endParaRPr lang="en-US" sz="2800" b="1" i="0" dirty="0">
              <a:solidFill>
                <a:srgbClr val="292929"/>
              </a:solidFill>
              <a:effectLst/>
              <a:latin typeface="Ericsson Hilda" panose="00000500000000000000" pitchFamily="2" charset="0"/>
            </a:endParaRPr>
          </a:p>
          <a:p>
            <a:pPr marL="285750" indent="-285750" algn="l">
              <a:buFont typeface="Arial" panose="020B0604020202020204" pitchFamily="34" charset="0"/>
              <a:buChar char="•"/>
            </a:pPr>
            <a:r>
              <a:rPr lang="en-US" b="0" i="0" dirty="0">
                <a:solidFill>
                  <a:srgbClr val="292929"/>
                </a:solidFill>
                <a:effectLst/>
                <a:latin typeface="Ericsson Hilda" panose="00000500000000000000" pitchFamily="2" charset="0"/>
              </a:rPr>
              <a:t>The YOLO model is made up of three key components: the head, neck, and backbone. </a:t>
            </a:r>
          </a:p>
          <a:p>
            <a:pPr marL="285750" indent="-285750" algn="l">
              <a:buFont typeface="Arial" panose="020B0604020202020204" pitchFamily="34" charset="0"/>
              <a:buChar char="•"/>
            </a:pPr>
            <a:r>
              <a:rPr lang="en-US" b="0" i="0" dirty="0">
                <a:solidFill>
                  <a:srgbClr val="292929"/>
                </a:solidFill>
                <a:effectLst/>
                <a:latin typeface="Ericsson Hilda" panose="00000500000000000000" pitchFamily="2" charset="0"/>
              </a:rPr>
              <a:t>The backbone is the part of the network made up of convolutional layers to detect key features of an image and process them. The backbone is first trained on a classification dataset, such as ImageNet, and typically trained at a lower resolution than the final detection model, as detection requires finer details than classification. </a:t>
            </a:r>
          </a:p>
          <a:p>
            <a:pPr marL="285750" indent="-285750" algn="l">
              <a:buFont typeface="Arial" panose="020B0604020202020204" pitchFamily="34" charset="0"/>
              <a:buChar char="•"/>
            </a:pPr>
            <a:r>
              <a:rPr lang="en-US" b="0" i="0" dirty="0">
                <a:solidFill>
                  <a:srgbClr val="292929"/>
                </a:solidFill>
                <a:effectLst/>
                <a:latin typeface="Ericsson Hilda" panose="00000500000000000000" pitchFamily="2" charset="0"/>
              </a:rPr>
              <a:t>The neck uses the features from the convolution layers in the backbone with fully connected layers to make predictions on probabilities and bounding box coordinates. </a:t>
            </a:r>
          </a:p>
          <a:p>
            <a:pPr marL="285750" indent="-285750" algn="l">
              <a:buFont typeface="Arial" panose="020B0604020202020204" pitchFamily="34" charset="0"/>
              <a:buChar char="•"/>
            </a:pPr>
            <a:r>
              <a:rPr lang="en-US" b="0" i="0" dirty="0">
                <a:solidFill>
                  <a:srgbClr val="292929"/>
                </a:solidFill>
                <a:effectLst/>
                <a:latin typeface="Ericsson Hilda" panose="00000500000000000000" pitchFamily="2" charset="0"/>
              </a:rPr>
              <a:t>The head is the final output layer of the network which can be interchanged with other layers with the same input shape for transfer learning. As discussed earlier, the head is an </a:t>
            </a:r>
            <a:r>
              <a:rPr lang="en-US" b="1" i="1" dirty="0">
                <a:solidFill>
                  <a:srgbClr val="292929"/>
                </a:solidFill>
                <a:effectLst/>
                <a:latin typeface="Ericsson Hilda" panose="00000500000000000000" pitchFamily="2" charset="0"/>
              </a:rPr>
              <a:t>S × S × (C + B </a:t>
            </a:r>
            <a:r>
              <a:rPr lang="en-US" b="1" i="0" dirty="0">
                <a:solidFill>
                  <a:srgbClr val="292929"/>
                </a:solidFill>
                <a:effectLst/>
                <a:latin typeface="Ericsson Hilda" panose="00000500000000000000" pitchFamily="2" charset="0"/>
              </a:rPr>
              <a:t>∗ 5</a:t>
            </a:r>
            <a:r>
              <a:rPr lang="en-US" b="1" i="1" dirty="0">
                <a:solidFill>
                  <a:srgbClr val="292929"/>
                </a:solidFill>
                <a:effectLst/>
                <a:latin typeface="Ericsson Hilda" panose="00000500000000000000" pitchFamily="2" charset="0"/>
              </a:rPr>
              <a:t>)</a:t>
            </a:r>
            <a:r>
              <a:rPr lang="en-US" b="0" i="0" dirty="0">
                <a:solidFill>
                  <a:srgbClr val="292929"/>
                </a:solidFill>
                <a:effectLst/>
                <a:latin typeface="Ericsson Hilda" panose="00000500000000000000" pitchFamily="2" charset="0"/>
              </a:rPr>
              <a:t> tensor and is </a:t>
            </a:r>
            <a:r>
              <a:rPr lang="en-US" b="1" i="1" dirty="0">
                <a:solidFill>
                  <a:srgbClr val="292929"/>
                </a:solidFill>
                <a:effectLst/>
                <a:latin typeface="Ericsson Hilda" panose="00000500000000000000" pitchFamily="2" charset="0"/>
              </a:rPr>
              <a:t>7 × 7 × 30</a:t>
            </a:r>
            <a:r>
              <a:rPr lang="en-US" b="0" i="0" dirty="0">
                <a:solidFill>
                  <a:srgbClr val="292929"/>
                </a:solidFill>
                <a:effectLst/>
                <a:latin typeface="Ericsson Hilda" panose="00000500000000000000" pitchFamily="2" charset="0"/>
              </a:rPr>
              <a:t> in the original YOLO research paper with a split size </a:t>
            </a:r>
            <a:r>
              <a:rPr lang="en-US" b="1" i="1" dirty="0">
                <a:solidFill>
                  <a:srgbClr val="292929"/>
                </a:solidFill>
                <a:effectLst/>
                <a:latin typeface="Ericsson Hilda" panose="00000500000000000000" pitchFamily="2" charset="0"/>
              </a:rPr>
              <a:t>S</a:t>
            </a:r>
            <a:r>
              <a:rPr lang="en-US" b="0" i="0" dirty="0">
                <a:solidFill>
                  <a:srgbClr val="292929"/>
                </a:solidFill>
                <a:effectLst/>
                <a:latin typeface="Ericsson Hilda" panose="00000500000000000000" pitchFamily="2" charset="0"/>
              </a:rPr>
              <a:t> of 7, 20 classes </a:t>
            </a:r>
            <a:r>
              <a:rPr lang="en-US" b="1" i="1" dirty="0">
                <a:solidFill>
                  <a:srgbClr val="292929"/>
                </a:solidFill>
                <a:effectLst/>
                <a:latin typeface="Ericsson Hilda" panose="00000500000000000000" pitchFamily="2" charset="0"/>
              </a:rPr>
              <a:t>C</a:t>
            </a:r>
            <a:r>
              <a:rPr lang="en-US" b="0" i="0" dirty="0">
                <a:solidFill>
                  <a:srgbClr val="292929"/>
                </a:solidFill>
                <a:effectLst/>
                <a:latin typeface="Ericsson Hilda" panose="00000500000000000000" pitchFamily="2" charset="0"/>
              </a:rPr>
              <a:t>, and 2 predicted bounding boxes </a:t>
            </a:r>
            <a:r>
              <a:rPr lang="en-US" b="1" i="1" dirty="0">
                <a:solidFill>
                  <a:srgbClr val="292929"/>
                </a:solidFill>
                <a:effectLst/>
                <a:latin typeface="Ericsson Hilda" panose="00000500000000000000" pitchFamily="2" charset="0"/>
              </a:rPr>
              <a:t>B</a:t>
            </a:r>
            <a:r>
              <a:rPr lang="en-US" b="0" i="0" dirty="0">
                <a:solidFill>
                  <a:srgbClr val="292929"/>
                </a:solidFill>
                <a:effectLst/>
                <a:latin typeface="Ericsson Hilda" panose="00000500000000000000" pitchFamily="2" charset="0"/>
              </a:rPr>
              <a:t>. </a:t>
            </a:r>
          </a:p>
          <a:p>
            <a:pPr marL="285750" indent="-285750" algn="l">
              <a:buFont typeface="Arial" panose="020B0604020202020204" pitchFamily="34" charset="0"/>
              <a:buChar char="•"/>
            </a:pPr>
            <a:r>
              <a:rPr lang="en-US" b="0" i="0" dirty="0">
                <a:solidFill>
                  <a:srgbClr val="292929"/>
                </a:solidFill>
                <a:effectLst/>
                <a:latin typeface="Ericsson Hilda" panose="00000500000000000000" pitchFamily="2" charset="0"/>
              </a:rPr>
              <a:t>These three portions of the model work together to first extract key visual features from the image then classify and bound them.</a:t>
            </a:r>
          </a:p>
        </p:txBody>
      </p:sp>
      <p:sp>
        <p:nvSpPr>
          <p:cNvPr id="4" name="Rectangle 3">
            <a:extLst>
              <a:ext uri="{FF2B5EF4-FFF2-40B4-BE49-F238E27FC236}">
                <a16:creationId xmlns:a16="http://schemas.microsoft.com/office/drawing/2014/main" id="{558A5AF1-5DDF-49DB-B8E5-07A8E119572D}"/>
              </a:ext>
            </a:extLst>
          </p:cNvPr>
          <p:cNvSpPr/>
          <p:nvPr/>
        </p:nvSpPr>
        <p:spPr>
          <a:xfrm>
            <a:off x="0" y="-147234"/>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YOLO Architecture </a:t>
            </a:r>
          </a:p>
        </p:txBody>
      </p:sp>
    </p:spTree>
    <p:extLst>
      <p:ext uri="{BB962C8B-B14F-4D97-AF65-F5344CB8AC3E}">
        <p14:creationId xmlns:p14="http://schemas.microsoft.com/office/powerpoint/2010/main" val="404379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7C77CD4-C75B-495E-877D-4102A314B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atin typeface="Ericsson Hilda" panose="00000500000000000000" pitchFamily="2" charset="0"/>
            </a:endParaRPr>
          </a:p>
        </p:txBody>
      </p:sp>
      <p:sp>
        <p:nvSpPr>
          <p:cNvPr id="21" name="Rectangle 20">
            <a:extLst>
              <a:ext uri="{FF2B5EF4-FFF2-40B4-BE49-F238E27FC236}">
                <a16:creationId xmlns:a16="http://schemas.microsoft.com/office/drawing/2014/main" id="{8E2A4DED-70D4-423C-93FF-69D0CA29F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atin typeface="Ericsson Hilda" panose="00000500000000000000" pitchFamily="2" charset="0"/>
            </a:endParaRPr>
          </a:p>
        </p:txBody>
      </p:sp>
      <p:cxnSp>
        <p:nvCxnSpPr>
          <p:cNvPr id="23" name="Straight Connector 22">
            <a:extLst>
              <a:ext uri="{FF2B5EF4-FFF2-40B4-BE49-F238E27FC236}">
                <a16:creationId xmlns:a16="http://schemas.microsoft.com/office/drawing/2014/main" id="{14B8FACA-AA24-4AF8-B4BB-F2E1E98C4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2C5651E-24DA-4FE0-B027-6DE6B94D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Ericsson Hilda" panose="00000500000000000000" pitchFamily="2" charset="0"/>
            </a:endParaRPr>
          </a:p>
        </p:txBody>
      </p:sp>
      <p:sp>
        <p:nvSpPr>
          <p:cNvPr id="7" name="Title 6">
            <a:extLst>
              <a:ext uri="{FF2B5EF4-FFF2-40B4-BE49-F238E27FC236}">
                <a16:creationId xmlns:a16="http://schemas.microsoft.com/office/drawing/2014/main" id="{4023B6D3-D7E0-43D9-BF77-488BFFA40C5C}"/>
              </a:ext>
            </a:extLst>
          </p:cNvPr>
          <p:cNvSpPr>
            <a:spLocks noGrp="1"/>
          </p:cNvSpPr>
          <p:nvPr>
            <p:ph type="ctrTitle" idx="4294967295"/>
          </p:nvPr>
        </p:nvSpPr>
        <p:spPr>
          <a:xfrm>
            <a:off x="6728459" y="634946"/>
            <a:ext cx="4821283" cy="1450757"/>
          </a:xfrm>
          <a:prstGeom prst="rect">
            <a:avLst/>
          </a:prstGeom>
        </p:spPr>
        <p:txBody>
          <a:bodyPr vert="horz" lIns="91440" tIns="45720" rIns="91440" bIns="45720" rtlCol="0" anchor="ctr">
            <a:normAutofit/>
          </a:bodyPr>
          <a:lstStyle/>
          <a:p>
            <a:pPr lvl="0" fontAlgn="base">
              <a:spcAft>
                <a:spcPct val="0"/>
              </a:spcAft>
              <a:defRPr/>
            </a:pPr>
            <a:r>
              <a:rPr lang="en-US" altLang="en-US" sz="3200" dirty="0">
                <a:latin typeface="Ericsson Hilda" panose="00000500000000000000" pitchFamily="2" charset="0"/>
              </a:rPr>
              <a:t>YOLO Neural Network </a:t>
            </a:r>
          </a:p>
        </p:txBody>
      </p:sp>
      <p:sp>
        <p:nvSpPr>
          <p:cNvPr id="27" name="Rectangle 26">
            <a:extLst>
              <a:ext uri="{FF2B5EF4-FFF2-40B4-BE49-F238E27FC236}">
                <a16:creationId xmlns:a16="http://schemas.microsoft.com/office/drawing/2014/main" id="{776BBFEA-E4B9-45C6-9475-C92745E8E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Ericsson Hilda" panose="00000500000000000000" pitchFamily="2" charset="0"/>
            </a:endParaRPr>
          </a:p>
        </p:txBody>
      </p:sp>
      <p:pic>
        <p:nvPicPr>
          <p:cNvPr id="12" name="Picture 11" descr="A street with cars on it&#10;&#10;Description automatically generated with low confidence">
            <a:extLst>
              <a:ext uri="{FF2B5EF4-FFF2-40B4-BE49-F238E27FC236}">
                <a16:creationId xmlns:a16="http://schemas.microsoft.com/office/drawing/2014/main" id="{2B1C05A0-47B5-41FF-84D9-63BB7545F3A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58336" y="1242655"/>
            <a:ext cx="2784700" cy="1566393"/>
          </a:xfrm>
          <a:prstGeom prst="rect">
            <a:avLst/>
          </a:prstGeom>
        </p:spPr>
      </p:pic>
      <p:sp>
        <p:nvSpPr>
          <p:cNvPr id="29" name="Rectangle 28">
            <a:extLst>
              <a:ext uri="{FF2B5EF4-FFF2-40B4-BE49-F238E27FC236}">
                <a16:creationId xmlns:a16="http://schemas.microsoft.com/office/drawing/2014/main" id="{9F2D095B-EB8D-46B0-9DCE-4BF77151B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Ericsson Hilda" panose="00000500000000000000" pitchFamily="2" charset="0"/>
            </a:endParaRPr>
          </a:p>
        </p:txBody>
      </p:sp>
      <p:cxnSp>
        <p:nvCxnSpPr>
          <p:cNvPr id="31" name="Straight Connector 30">
            <a:extLst>
              <a:ext uri="{FF2B5EF4-FFF2-40B4-BE49-F238E27FC236}">
                <a16:creationId xmlns:a16="http://schemas.microsoft.com/office/drawing/2014/main" id="{C212716B-B6B2-4848-B7EB-12A894078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027B12D-0C5A-4F08-B410-64FB0D128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Ericsson Hilda" panose="00000500000000000000" pitchFamily="2" charset="0"/>
            </a:endParaRPr>
          </a:p>
        </p:txBody>
      </p:sp>
      <p:pic>
        <p:nvPicPr>
          <p:cNvPr id="10" name="Picture 9" descr="A car driving down a road&#10;&#10;Description automatically generated with low confidence">
            <a:extLst>
              <a:ext uri="{FF2B5EF4-FFF2-40B4-BE49-F238E27FC236}">
                <a16:creationId xmlns:a16="http://schemas.microsoft.com/office/drawing/2014/main" id="{53B1C351-BD6F-4878-97FB-074E09FD3AD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8337" y="4140066"/>
            <a:ext cx="2784700" cy="1566393"/>
          </a:xfrm>
          <a:prstGeom prst="rect">
            <a:avLst/>
          </a:prstGeom>
        </p:spPr>
      </p:pic>
      <p:sp>
        <p:nvSpPr>
          <p:cNvPr id="43" name="Rectangle 34">
            <a:extLst>
              <a:ext uri="{FF2B5EF4-FFF2-40B4-BE49-F238E27FC236}">
                <a16:creationId xmlns:a16="http://schemas.microsoft.com/office/drawing/2014/main" id="{116B1FD7-A282-4E58-BB87-9903282BA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latin typeface="Ericsson Hilda" panose="00000500000000000000" pitchFamily="2" charset="0"/>
            </a:endParaRPr>
          </a:p>
        </p:txBody>
      </p:sp>
      <p:pic>
        <p:nvPicPr>
          <p:cNvPr id="14" name="Picture 13" descr="A road sign on the side of a road&#10;&#10;Description automatically generated with low confidence">
            <a:extLst>
              <a:ext uri="{FF2B5EF4-FFF2-40B4-BE49-F238E27FC236}">
                <a16:creationId xmlns:a16="http://schemas.microsoft.com/office/drawing/2014/main" id="{80757779-E785-4607-9C93-33E01D5F8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752" y="3356741"/>
            <a:ext cx="2295082" cy="1721311"/>
          </a:xfrm>
          <a:prstGeom prst="rect">
            <a:avLst/>
          </a:prstGeom>
        </p:spPr>
      </p:pic>
      <p:sp>
        <p:nvSpPr>
          <p:cNvPr id="3" name="Subtitle 2">
            <a:extLst>
              <a:ext uri="{FF2B5EF4-FFF2-40B4-BE49-F238E27FC236}">
                <a16:creationId xmlns:a16="http://schemas.microsoft.com/office/drawing/2014/main" id="{D65C9BFF-BFEE-4EF0-BD0C-A7225A03D7AD}"/>
              </a:ext>
            </a:extLst>
          </p:cNvPr>
          <p:cNvSpPr>
            <a:spLocks noGrp="1"/>
          </p:cNvSpPr>
          <p:nvPr>
            <p:ph type="subTitle" idx="4294967295"/>
          </p:nvPr>
        </p:nvSpPr>
        <p:spPr>
          <a:xfrm>
            <a:off x="6728459" y="2198914"/>
            <a:ext cx="4821283" cy="3670180"/>
          </a:xfrm>
        </p:spPr>
        <p:txBody>
          <a:bodyPr vert="horz" lIns="0" tIns="45720" rIns="0" bIns="45720" rtlCol="0" anchor="ctr">
            <a:normAutofit/>
          </a:bodyPr>
          <a:lstStyle/>
          <a:p>
            <a:pPr>
              <a:spcBef>
                <a:spcPts val="600"/>
              </a:spcBef>
            </a:pPr>
            <a:r>
              <a:rPr lang="en-US" sz="1700" dirty="0">
                <a:latin typeface="Ericsson Hilda" panose="00000500000000000000" pitchFamily="2" charset="0"/>
                <a:sym typeface="Ubuntu"/>
              </a:rPr>
              <a:t>You Only Look Once (YOLO) only needs to process an image once to perform detection</a:t>
            </a:r>
          </a:p>
          <a:p>
            <a:pPr lvl="1">
              <a:spcBef>
                <a:spcPts val="600"/>
              </a:spcBef>
            </a:pPr>
            <a:r>
              <a:rPr lang="en-US" sz="1700" dirty="0">
                <a:latin typeface="Ericsson Hilda" panose="00000500000000000000" pitchFamily="2" charset="0"/>
              </a:rPr>
              <a:t>A single neural network predicts bounding boxes and class probabilities </a:t>
            </a:r>
          </a:p>
          <a:p>
            <a:pPr lvl="1">
              <a:spcBef>
                <a:spcPts val="600"/>
              </a:spcBef>
            </a:pPr>
            <a:r>
              <a:rPr lang="en-US" sz="1700" dirty="0">
                <a:latin typeface="Ericsson Hilda" panose="00000500000000000000" pitchFamily="2" charset="0"/>
              </a:rPr>
              <a:t>Can be optimized end-to-end directly on detection performance</a:t>
            </a:r>
          </a:p>
          <a:p>
            <a:pPr lvl="1">
              <a:spcBef>
                <a:spcPts val="600"/>
              </a:spcBef>
            </a:pPr>
            <a:r>
              <a:rPr lang="en-US" sz="1700" dirty="0">
                <a:latin typeface="Ericsson Hilda" panose="00000500000000000000" pitchFamily="2" charset="0"/>
              </a:rPr>
              <a:t>Less computation, execution on PC with GPU card</a:t>
            </a:r>
          </a:p>
          <a:p>
            <a:pPr>
              <a:spcBef>
                <a:spcPts val="600"/>
              </a:spcBef>
            </a:pPr>
            <a:r>
              <a:rPr lang="en-US" sz="1700" dirty="0">
                <a:latin typeface="Ericsson Hilda" panose="00000500000000000000" pitchFamily="2" charset="0"/>
              </a:rPr>
              <a:t>Image-based algorithm suitable for safeguards surveillance camera data</a:t>
            </a:r>
          </a:p>
        </p:txBody>
      </p:sp>
      <p:sp>
        <p:nvSpPr>
          <p:cNvPr id="44" name="Rectangle 36">
            <a:extLst>
              <a:ext uri="{FF2B5EF4-FFF2-40B4-BE49-F238E27FC236}">
                <a16:creationId xmlns:a16="http://schemas.microsoft.com/office/drawing/2014/main" id="{6C82A8A6-9443-41EA-9975-45F97050D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atin typeface="Ericsson Hilda" panose="00000500000000000000" pitchFamily="2" charset="0"/>
            </a:endParaRPr>
          </a:p>
        </p:txBody>
      </p:sp>
      <p:sp>
        <p:nvSpPr>
          <p:cNvPr id="45" name="Rectangle 38">
            <a:extLst>
              <a:ext uri="{FF2B5EF4-FFF2-40B4-BE49-F238E27FC236}">
                <a16:creationId xmlns:a16="http://schemas.microsoft.com/office/drawing/2014/main" id="{3BA7CB2E-96A4-4B6D-9C9E-B94799505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atin typeface="Ericsson Hilda" panose="00000500000000000000" pitchFamily="2" charset="0"/>
            </a:endParaRPr>
          </a:p>
        </p:txBody>
      </p:sp>
    </p:spTree>
    <p:extLst>
      <p:ext uri="{BB962C8B-B14F-4D97-AF65-F5344CB8AC3E}">
        <p14:creationId xmlns:p14="http://schemas.microsoft.com/office/powerpoint/2010/main" val="223670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767383-342F-455D-AE5A-0442952B8EA0}"/>
              </a:ext>
            </a:extLst>
          </p:cNvPr>
          <p:cNvSpPr txBox="1"/>
          <p:nvPr/>
        </p:nvSpPr>
        <p:spPr>
          <a:xfrm>
            <a:off x="973853" y="806440"/>
            <a:ext cx="4310180" cy="5078313"/>
          </a:xfrm>
          <a:prstGeom prst="rect">
            <a:avLst/>
          </a:prstGeom>
          <a:noFill/>
        </p:spPr>
        <p:txBody>
          <a:bodyPr wrap="square">
            <a:spAutoFit/>
          </a:bodyPr>
          <a:lstStyle/>
          <a:p>
            <a:pPr algn="l"/>
            <a:r>
              <a:rPr lang="en-US" b="0" i="0" dirty="0">
                <a:solidFill>
                  <a:srgbClr val="292929"/>
                </a:solidFill>
                <a:effectLst/>
                <a:latin typeface="Ericsson Hilda" panose="00000500000000000000" pitchFamily="2" charset="0"/>
              </a:rPr>
              <a:t>Challenges</a:t>
            </a:r>
          </a:p>
          <a:p>
            <a:pPr algn="l"/>
            <a:r>
              <a:rPr lang="en-US" b="0" i="0" dirty="0">
                <a:solidFill>
                  <a:srgbClr val="292929"/>
                </a:solidFill>
                <a:effectLst/>
                <a:latin typeface="Ericsson Hilda" panose="00000500000000000000" pitchFamily="2" charset="0"/>
              </a:rPr>
              <a:t>The </a:t>
            </a:r>
            <a:r>
              <a:rPr lang="en-US" b="1" i="0" dirty="0">
                <a:solidFill>
                  <a:srgbClr val="292929"/>
                </a:solidFill>
                <a:effectLst/>
                <a:latin typeface="Ericsson Hilda" panose="00000500000000000000" pitchFamily="2" charset="0"/>
              </a:rPr>
              <a:t>fully connected network</a:t>
            </a:r>
            <a:r>
              <a:rPr lang="en-US" b="0" i="0" dirty="0">
                <a:solidFill>
                  <a:srgbClr val="292929"/>
                </a:solidFill>
                <a:effectLst/>
                <a:latin typeface="Ericsson Hilda" panose="00000500000000000000" pitchFamily="2" charset="0"/>
              </a:rPr>
              <a:t> requires a fixed size, so we need to have a fixed size image, when detecting objects, we don’t necessarily have fixed size images. This problem forces us to scale the images, this method can remove a part of the object we want to detect and therefore decrease the accuracy of our model</a:t>
            </a:r>
            <a:br>
              <a:rPr lang="en-US" b="0" i="0" dirty="0">
                <a:solidFill>
                  <a:srgbClr val="292929"/>
                </a:solidFill>
                <a:effectLst/>
                <a:latin typeface="Ericsson Hilda" panose="00000500000000000000" pitchFamily="2" charset="0"/>
              </a:rPr>
            </a:br>
            <a:r>
              <a:rPr lang="en-US" dirty="0">
                <a:solidFill>
                  <a:srgbClr val="292929"/>
                </a:solidFill>
                <a:latin typeface="Ericsson Hilda" panose="00000500000000000000" pitchFamily="2" charset="0"/>
              </a:rPr>
              <a:t>The second problem caused by CNN is that the size of the sliding window is fixed</a:t>
            </a:r>
          </a:p>
          <a:p>
            <a:pPr algn="l"/>
            <a:endParaRPr lang="en-US" dirty="0">
              <a:solidFill>
                <a:srgbClr val="292929"/>
              </a:solidFill>
              <a:latin typeface="Ericsson Hilda" panose="00000500000000000000" pitchFamily="2" charset="0"/>
            </a:endParaRPr>
          </a:p>
          <a:p>
            <a:pPr algn="l"/>
            <a:r>
              <a:rPr lang="en-US" b="1" i="0" dirty="0">
                <a:solidFill>
                  <a:srgbClr val="292929"/>
                </a:solidFill>
                <a:effectLst/>
                <a:latin typeface="Ericsson Hilda" panose="00000500000000000000" pitchFamily="2" charset="0"/>
              </a:rPr>
              <a:t>Inference: Non-maximal suppression </a:t>
            </a:r>
          </a:p>
          <a:p>
            <a:pPr algn="l"/>
            <a:r>
              <a:rPr lang="en-US" dirty="0">
                <a:solidFill>
                  <a:srgbClr val="292929"/>
                </a:solidFill>
                <a:latin typeface="Ericsson Hilda" panose="00000500000000000000" pitchFamily="2" charset="0"/>
              </a:rPr>
              <a:t>Fixing duplicate detections</a:t>
            </a:r>
          </a:p>
          <a:p>
            <a:pPr algn="l"/>
            <a:r>
              <a:rPr lang="en-US" dirty="0">
                <a:solidFill>
                  <a:srgbClr val="292929"/>
                </a:solidFill>
                <a:latin typeface="Ericsson Hilda" panose="00000500000000000000" pitchFamily="2" charset="0"/>
              </a:rPr>
              <a:t>Remove detections with lower confidence score</a:t>
            </a:r>
          </a:p>
          <a:p>
            <a:pPr algn="l"/>
            <a:r>
              <a:rPr lang="en-US" b="0" i="0" dirty="0">
                <a:solidFill>
                  <a:srgbClr val="292929"/>
                </a:solidFill>
                <a:effectLst/>
                <a:latin typeface="Ericsson Hilda" panose="00000500000000000000" pitchFamily="2" charset="0"/>
              </a:rPr>
              <a:t>Non-maximal suppression adds 2- 3% in </a:t>
            </a:r>
            <a:r>
              <a:rPr lang="en-US" b="0" i="0" dirty="0" err="1">
                <a:solidFill>
                  <a:srgbClr val="292929"/>
                </a:solidFill>
                <a:effectLst/>
                <a:latin typeface="Ericsson Hilda" panose="00000500000000000000" pitchFamily="2" charset="0"/>
              </a:rPr>
              <a:t>mAP</a:t>
            </a:r>
            <a:r>
              <a:rPr lang="en-US" b="0" i="0" dirty="0">
                <a:solidFill>
                  <a:srgbClr val="292929"/>
                </a:solidFill>
                <a:effectLst/>
                <a:latin typeface="Ericsson Hilda" panose="00000500000000000000" pitchFamily="2" charset="0"/>
              </a:rPr>
              <a:t>.</a:t>
            </a:r>
            <a:endParaRPr lang="en-US" dirty="0">
              <a:solidFill>
                <a:srgbClr val="292929"/>
              </a:solidFill>
              <a:latin typeface="Ericsson Hilda" panose="00000500000000000000" pitchFamily="2" charset="0"/>
            </a:endParaRPr>
          </a:p>
        </p:txBody>
      </p:sp>
      <p:sp>
        <p:nvSpPr>
          <p:cNvPr id="4" name="Rectangle 3">
            <a:extLst>
              <a:ext uri="{FF2B5EF4-FFF2-40B4-BE49-F238E27FC236}">
                <a16:creationId xmlns:a16="http://schemas.microsoft.com/office/drawing/2014/main" id="{8DAFB4E9-B930-40A8-A677-803F6070285D}"/>
              </a:ext>
            </a:extLst>
          </p:cNvPr>
          <p:cNvSpPr/>
          <p:nvPr/>
        </p:nvSpPr>
        <p:spPr>
          <a:xfrm>
            <a:off x="0" y="-147234"/>
            <a:ext cx="12191133" cy="769441"/>
          </a:xfrm>
          <a:prstGeom prst="rect">
            <a:avLst/>
          </a:prstGeom>
          <a:solidFill>
            <a:schemeClr val="bg1">
              <a:lumMod val="65000"/>
            </a:schemeClr>
          </a:solidFill>
          <a:ln>
            <a:noFill/>
          </a:ln>
        </p:spPr>
        <p:txBody>
          <a:bodyPr wrap="square">
            <a:spAutoFit/>
          </a:bodyPr>
          <a:lstStyle/>
          <a:p>
            <a:pPr lvl="0" algn="ctr" defTabSz="932205" eaLnBrk="0" fontAlgn="base" hangingPunct="0">
              <a:spcAft>
                <a:spcPct val="0"/>
              </a:spcAft>
              <a:defRPr/>
            </a:pPr>
            <a:r>
              <a:rPr lang="en-GB" altLang="en-US" sz="4400" kern="0" dirty="0">
                <a:solidFill>
                  <a:prstClr val="white"/>
                </a:solidFill>
                <a:latin typeface="Ericsson Hilda" panose="00000500000000000000" pitchFamily="2" charset="0"/>
                <a:cs typeface="Segoe UI" panose="020B0502040204020203" pitchFamily="34" charset="0"/>
              </a:rPr>
              <a:t>YOLOV4: Challenges &amp; Parameters </a:t>
            </a:r>
          </a:p>
        </p:txBody>
      </p:sp>
      <p:pic>
        <p:nvPicPr>
          <p:cNvPr id="7" name="Picture 6">
            <a:extLst>
              <a:ext uri="{FF2B5EF4-FFF2-40B4-BE49-F238E27FC236}">
                <a16:creationId xmlns:a16="http://schemas.microsoft.com/office/drawing/2014/main" id="{FCCEC982-7146-4DB8-89FE-7DAB26210C5E}"/>
              </a:ext>
            </a:extLst>
          </p:cNvPr>
          <p:cNvPicPr>
            <a:picLocks noChangeAspect="1"/>
          </p:cNvPicPr>
          <p:nvPr/>
        </p:nvPicPr>
        <p:blipFill>
          <a:blip r:embed="rId2"/>
          <a:stretch>
            <a:fillRect/>
          </a:stretch>
        </p:blipFill>
        <p:spPr>
          <a:xfrm>
            <a:off x="5686185" y="998925"/>
            <a:ext cx="6008914" cy="4756415"/>
          </a:xfrm>
          <a:prstGeom prst="rect">
            <a:avLst/>
          </a:prstGeom>
        </p:spPr>
      </p:pic>
    </p:spTree>
    <p:extLst>
      <p:ext uri="{BB962C8B-B14F-4D97-AF65-F5344CB8AC3E}">
        <p14:creationId xmlns:p14="http://schemas.microsoft.com/office/powerpoint/2010/main" val="349757741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Template>
  <TotalTime>6045</TotalTime>
  <Words>2262</Words>
  <Application>Microsoft Office PowerPoint</Application>
  <PresentationFormat>Widescreen</PresentationFormat>
  <Paragraphs>151</Paragraphs>
  <Slides>26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Ericsson Hilda</vt:lpstr>
      <vt:lpstr>Ericsson Hilda ExtraBold</vt:lpstr>
      <vt:lpstr>Segoe UI</vt:lpstr>
      <vt:lpstr>Retrospect</vt:lpstr>
      <vt:lpstr>PowerPoint Presentation</vt:lpstr>
      <vt:lpstr>PowerPoint Presentation</vt:lpstr>
      <vt:lpstr>   Title: Image tagging and road object detection  Objective: Detect object tagging in the video and examine how parallel object detection on multiple patches can allow detection of smaller objects in the overall image without decreasing the resolution </vt:lpstr>
      <vt:lpstr>PowerPoint Presentation</vt:lpstr>
      <vt:lpstr>Link for all paper references: https://github.com/hoya012/deep_learning_object_detection</vt:lpstr>
      <vt:lpstr>YOLOV4 understanding : https://becominghuman.ai/explaining-yolov4-a-one-stage-detector-cdac0826cbd7 YOLO understanding : shorturl.At/uxmy2</vt:lpstr>
      <vt:lpstr>PowerPoint Presentation</vt:lpstr>
      <vt:lpstr>YOLO Neural Network </vt:lpstr>
      <vt:lpstr>PowerPoint Presentation</vt:lpstr>
      <vt:lpstr>PowerPoint Presentation</vt:lpstr>
      <vt:lpstr>PowerPoint Presentation</vt:lpstr>
      <vt:lpstr>YOLOV4 advantages</vt:lpstr>
      <vt:lpstr>PowerPoint Presentation</vt:lpstr>
      <vt:lpstr>Inspired by ResNet and FPN (Feature-Pyramid Network) architectures, YOLO-V3 feature extractor, called Darknet-53 (it has 52 convolutions) contains skip connections (like ResNet) and 3 prediction heads (like FPN) — each processing the image at a different spatial compression</vt:lpstr>
      <vt:lpstr>PowerPoint Presentation</vt:lpstr>
      <vt:lpstr>PowerPoint Presentation</vt:lpstr>
      <vt:lpstr>BDD100K Datasets </vt:lpstr>
      <vt:lpstr>PowerPoint Presentation</vt:lpstr>
      <vt:lpstr>PowerPoint Presentation</vt:lpstr>
      <vt:lpstr>PowerPoint Presentation</vt:lpstr>
      <vt:lpstr>PowerPoint Presentation</vt:lpstr>
      <vt:lpstr>Issues        Resolution</vt:lpstr>
      <vt:lpstr>Tools and Libraries used</vt:lpstr>
      <vt:lpstr>Learnings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Kancherla</dc:creator>
  <cp:lastModifiedBy>Bharat Khatwani</cp:lastModifiedBy>
  <cp:revision>233</cp:revision>
  <dcterms:created xsi:type="dcterms:W3CDTF">2021-07-18T03:28:14Z</dcterms:created>
  <dcterms:modified xsi:type="dcterms:W3CDTF">2022-02-27T06:37:50Z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f1469a-2c2a-4aee-b92b-090d4c5468ff_Enabled">
    <vt:lpwstr>true</vt:lpwstr>
  </property>
  <property fmtid="{D5CDD505-2E9C-101B-9397-08002B2CF9AE}" pid="3" name="MSIP_Label_38f1469a-2c2a-4aee-b92b-090d4c5468ff_SetDate">
    <vt:lpwstr>2022-02-21T11:15:51Z</vt:lpwstr>
  </property>
  <property fmtid="{D5CDD505-2E9C-101B-9397-08002B2CF9AE}" pid="4" name="MSIP_Label_38f1469a-2c2a-4aee-b92b-090d4c5468ff_Method">
    <vt:lpwstr>Standard</vt:lpwstr>
  </property>
  <property fmtid="{D5CDD505-2E9C-101B-9397-08002B2CF9AE}" pid="5" name="MSIP_Label_38f1469a-2c2a-4aee-b92b-090d4c5468ff_Name">
    <vt:lpwstr>Confidential - Unmarked</vt:lpwstr>
  </property>
  <property fmtid="{D5CDD505-2E9C-101B-9397-08002B2CF9AE}" pid="6" name="MSIP_Label_38f1469a-2c2a-4aee-b92b-090d4c5468ff_SiteId">
    <vt:lpwstr>2a6e6092-73e4-4752-b1a5-477a17f5056d</vt:lpwstr>
  </property>
  <property fmtid="{D5CDD505-2E9C-101B-9397-08002B2CF9AE}" pid="7" name="MSIP_Label_38f1469a-2c2a-4aee-b92b-090d4c5468ff_ActionId">
    <vt:lpwstr>e155022c-112e-42ec-bd50-257f8569ac68</vt:lpwstr>
  </property>
  <property fmtid="{D5CDD505-2E9C-101B-9397-08002B2CF9AE}" pid="8" name="MSIP_Label_38f1469a-2c2a-4aee-b92b-090d4c5468ff_ContentBits">
    <vt:lpwstr>0</vt:lpwstr>
  </property>
</Properties>
</file>